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78" r:id="rId8"/>
    <p:sldId id="279" r:id="rId9"/>
    <p:sldId id="276" r:id="rId10"/>
    <p:sldId id="277" r:id="rId11"/>
    <p:sldId id="280" r:id="rId12"/>
    <p:sldId id="28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4" r:id="rId25"/>
    <p:sldId id="273" r:id="rId26"/>
    <p:sldId id="275" r:id="rId27"/>
    <p:sldId id="288" r:id="rId28"/>
    <p:sldId id="289" r:id="rId29"/>
    <p:sldId id="282" r:id="rId30"/>
    <p:sldId id="283" r:id="rId31"/>
    <p:sldId id="284" r:id="rId32"/>
    <p:sldId id="286" r:id="rId33"/>
    <p:sldId id="285" r:id="rId34"/>
    <p:sldId id="287" r:id="rId3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60" d="100"/>
          <a:sy n="60" d="100"/>
        </p:scale>
        <p:origin x="9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B9EC7-F091-48D3-BD0B-ADBC29A86249}" type="datetimeFigureOut">
              <a:rPr lang="es-ES" smtClean="0"/>
              <a:t>08/04/2021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993FA-70B4-49E7-971B-1435C640FC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6330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B9EC7-F091-48D3-BD0B-ADBC29A86249}" type="datetimeFigureOut">
              <a:rPr lang="es-ES" smtClean="0"/>
              <a:t>08/04/2021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993FA-70B4-49E7-971B-1435C640FC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6403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B9EC7-F091-48D3-BD0B-ADBC29A86249}" type="datetimeFigureOut">
              <a:rPr lang="es-ES" smtClean="0"/>
              <a:t>08/04/2021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993FA-70B4-49E7-971B-1435C640FC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13131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B9EC7-F091-48D3-BD0B-ADBC29A86249}" type="datetimeFigureOut">
              <a:rPr lang="es-ES" smtClean="0"/>
              <a:t>08/04/2021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993FA-70B4-49E7-971B-1435C640FC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3853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B9EC7-F091-48D3-BD0B-ADBC29A86249}" type="datetimeFigureOut">
              <a:rPr lang="es-ES" smtClean="0"/>
              <a:t>08/04/2021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993FA-70B4-49E7-971B-1435C640FC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75032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B9EC7-F091-48D3-BD0B-ADBC29A86249}" type="datetimeFigureOut">
              <a:rPr lang="es-ES" smtClean="0"/>
              <a:t>08/04/2021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993FA-70B4-49E7-971B-1435C640FC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9328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B9EC7-F091-48D3-BD0B-ADBC29A86249}" type="datetimeFigureOut">
              <a:rPr lang="es-ES" smtClean="0"/>
              <a:t>08/04/2021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993FA-70B4-49E7-971B-1435C640FC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0527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B9EC7-F091-48D3-BD0B-ADBC29A86249}" type="datetimeFigureOut">
              <a:rPr lang="es-ES" smtClean="0"/>
              <a:t>08/04/2021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993FA-70B4-49E7-971B-1435C640FC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74458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B9EC7-F091-48D3-BD0B-ADBC29A86249}" type="datetimeFigureOut">
              <a:rPr lang="es-ES" smtClean="0"/>
              <a:t>08/04/2021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993FA-70B4-49E7-971B-1435C640FC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0931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B9EC7-F091-48D3-BD0B-ADBC29A86249}" type="datetimeFigureOut">
              <a:rPr lang="es-ES" smtClean="0"/>
              <a:t>08/04/2021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993FA-70B4-49E7-971B-1435C640FC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76959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B9EC7-F091-48D3-BD0B-ADBC29A86249}" type="datetimeFigureOut">
              <a:rPr lang="es-ES" smtClean="0"/>
              <a:t>08/04/2021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993FA-70B4-49E7-971B-1435C640FC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1531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7B9EC7-F091-48D3-BD0B-ADBC29A86249}" type="datetimeFigureOut">
              <a:rPr lang="es-ES" smtClean="0"/>
              <a:t>08/04/2021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4993FA-70B4-49E7-971B-1435C640FC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46196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SOCIOLOGÍA APLICADA (PRÁCTICAS)</a:t>
            </a:r>
            <a:endParaRPr lang="es-ES" dirty="0"/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PARTES:</a:t>
            </a:r>
          </a:p>
          <a:p>
            <a:r>
              <a:rPr lang="es-ES" dirty="0" smtClean="0"/>
              <a:t>1.- TERRITORIO</a:t>
            </a:r>
          </a:p>
          <a:p>
            <a:r>
              <a:rPr lang="es-ES" dirty="0" smtClean="0"/>
              <a:t>2.- POBLACIÓN</a:t>
            </a:r>
          </a:p>
          <a:p>
            <a:r>
              <a:rPr lang="es-ES" dirty="0" smtClean="0"/>
              <a:t>3.- TEJIDO SOCIAL Y DEMANDAS</a:t>
            </a:r>
          </a:p>
          <a:p>
            <a:r>
              <a:rPr lang="es-ES" dirty="0" smtClean="0"/>
              <a:t>4.- RECURSOS</a:t>
            </a:r>
          </a:p>
          <a:p>
            <a:r>
              <a:rPr lang="es-ES" dirty="0" smtClean="0"/>
              <a:t>5.-PROPUESTA DE INTERVENCIÓN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16478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SOCIOLOGÍA APLICADA (PRÁCTICAS)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" dirty="0" smtClean="0"/>
              <a:t>1.- TERRITORIO (mapas)</a:t>
            </a:r>
          </a:p>
          <a:p>
            <a:pPr lvl="1"/>
            <a:r>
              <a:rPr lang="es-ES" dirty="0" smtClean="0"/>
              <a:t>ELECCIÓN DE COMARCA Y CONSTITUCIÓN GRUPO (MAX 4)</a:t>
            </a:r>
          </a:p>
          <a:p>
            <a:pPr lvl="1"/>
            <a:r>
              <a:rPr lang="es-ES" dirty="0" smtClean="0"/>
              <a:t>UBICACIÓN EN MAPA</a:t>
            </a:r>
          </a:p>
          <a:p>
            <a:pPr lvl="2"/>
            <a:r>
              <a:rPr lang="es-ES" dirty="0" smtClean="0"/>
              <a:t>Dentro de la Comunidad autónoma</a:t>
            </a:r>
          </a:p>
          <a:p>
            <a:pPr lvl="2"/>
            <a:r>
              <a:rPr lang="es-ES" dirty="0" smtClean="0"/>
              <a:t>Dentro de la provincia</a:t>
            </a:r>
          </a:p>
          <a:p>
            <a:pPr lvl="2"/>
            <a:r>
              <a:rPr lang="es-ES" dirty="0" smtClean="0"/>
              <a:t>Vías de comunicación/distancia a núcleos urbanos importantes</a:t>
            </a:r>
          </a:p>
          <a:p>
            <a:pPr lvl="2"/>
            <a:r>
              <a:rPr lang="es-ES" dirty="0" smtClean="0"/>
              <a:t>Principales núcleos urbanos</a:t>
            </a:r>
          </a:p>
          <a:p>
            <a:pPr lvl="1"/>
            <a:r>
              <a:rPr lang="es-ES" dirty="0" smtClean="0"/>
              <a:t>LÍMITES Y ZONIFICACIÓN</a:t>
            </a:r>
          </a:p>
          <a:p>
            <a:pPr lvl="2"/>
            <a:r>
              <a:rPr lang="es-ES" dirty="0" smtClean="0"/>
              <a:t>AYUNTAMIENTOS</a:t>
            </a:r>
          </a:p>
          <a:p>
            <a:pPr lvl="2"/>
            <a:r>
              <a:rPr lang="es-ES" dirty="0" smtClean="0"/>
              <a:t>ZONAS DIFERENCIADAS</a:t>
            </a:r>
          </a:p>
          <a:p>
            <a:pPr lvl="3"/>
            <a:r>
              <a:rPr lang="es-ES" dirty="0" smtClean="0"/>
              <a:t>Urbanas/rurales</a:t>
            </a:r>
          </a:p>
          <a:p>
            <a:pPr lvl="3"/>
            <a:r>
              <a:rPr lang="es-ES" dirty="0" smtClean="0"/>
              <a:t>Montaña/ribera</a:t>
            </a:r>
          </a:p>
          <a:p>
            <a:pPr lvl="3"/>
            <a:r>
              <a:rPr lang="es-ES" dirty="0" smtClean="0"/>
              <a:t>Costa/interior</a:t>
            </a:r>
          </a:p>
          <a:p>
            <a:pPr lvl="3"/>
            <a:r>
              <a:rPr lang="es-ES" dirty="0" smtClean="0"/>
              <a:t>Otras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28873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SOCIOLOGÍA APLICADA (PRÁCTICAS)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HISTORIA, CULTURA Y SOCIEDAD EN EL TERRITORIO</a:t>
            </a:r>
          </a:p>
          <a:p>
            <a:pPr lvl="1"/>
            <a:r>
              <a:rPr lang="es-ES" dirty="0" smtClean="0"/>
              <a:t>Historia reciente de la comarca/ayuntamientos	</a:t>
            </a:r>
          </a:p>
          <a:p>
            <a:pPr lvl="1"/>
            <a:r>
              <a:rPr lang="es-ES" dirty="0" smtClean="0"/>
              <a:t>Evolución histórica de la población</a:t>
            </a:r>
          </a:p>
          <a:p>
            <a:pPr lvl="1"/>
            <a:r>
              <a:rPr lang="es-ES" dirty="0" smtClean="0"/>
              <a:t>Cultura, folklore, patrimonio y gastronomía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24358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SOCIOLOGÍA APLICADA (PRÁCTICAS)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2.- POBLACIÓN (Fuente: IGE, Padrón y fichas municipales) </a:t>
            </a:r>
          </a:p>
          <a:p>
            <a:r>
              <a:rPr lang="es-ES" dirty="0" smtClean="0"/>
              <a:t>Comparación Provincia/Comarca/Ayuntamientos</a:t>
            </a:r>
          </a:p>
          <a:p>
            <a:pPr lvl="1"/>
            <a:r>
              <a:rPr lang="es-ES" dirty="0" smtClean="0"/>
              <a:t>Población total (comarcas y ayuntamientos)</a:t>
            </a:r>
          </a:p>
          <a:p>
            <a:pPr lvl="1"/>
            <a:r>
              <a:rPr lang="es-ES" dirty="0" smtClean="0"/>
              <a:t>Proyecciones de población comarca</a:t>
            </a:r>
          </a:p>
          <a:p>
            <a:pPr lvl="1"/>
            <a:r>
              <a:rPr lang="es-ES" dirty="0" smtClean="0"/>
              <a:t>Estructura de la población</a:t>
            </a:r>
          </a:p>
          <a:p>
            <a:pPr lvl="2"/>
            <a:r>
              <a:rPr lang="es-ES" dirty="0"/>
              <a:t>Pirámides de población (por grupos quinquenales</a:t>
            </a:r>
            <a:r>
              <a:rPr lang="es-ES" dirty="0" smtClean="0"/>
              <a:t>)</a:t>
            </a:r>
          </a:p>
          <a:p>
            <a:pPr lvl="2"/>
            <a:r>
              <a:rPr lang="es-ES" dirty="0" smtClean="0"/>
              <a:t>Por grandes grupos de sexo y edad (</a:t>
            </a:r>
            <a:r>
              <a:rPr lang="es-ES" dirty="0" err="1" smtClean="0"/>
              <a:t>pob</a:t>
            </a:r>
            <a:r>
              <a:rPr lang="es-ES" dirty="0" smtClean="0"/>
              <a:t>. Grupo y sexo x/</a:t>
            </a:r>
            <a:r>
              <a:rPr lang="es-ES" dirty="0" err="1" smtClean="0"/>
              <a:t>Pob</a:t>
            </a:r>
            <a:r>
              <a:rPr lang="es-ES" dirty="0" smtClean="0"/>
              <a:t>. Total sexo x)*100</a:t>
            </a:r>
          </a:p>
          <a:p>
            <a:pPr lvl="2"/>
            <a:r>
              <a:rPr lang="es-ES" dirty="0" smtClean="0"/>
              <a:t>Sex-ratio (Hombres/Mujeres*100)</a:t>
            </a:r>
          </a:p>
          <a:p>
            <a:pPr lvl="2"/>
            <a:r>
              <a:rPr lang="es-ES" dirty="0" smtClean="0"/>
              <a:t>Tasa de dependencia (menores 15+65 y más/pob.15-65)*100</a:t>
            </a:r>
          </a:p>
          <a:p>
            <a:pPr lvl="2"/>
            <a:r>
              <a:rPr lang="es-ES" dirty="0" smtClean="0"/>
              <a:t>Índice de envejecimiento (</a:t>
            </a:r>
            <a:r>
              <a:rPr lang="es-ES" dirty="0" err="1" smtClean="0"/>
              <a:t>pob</a:t>
            </a:r>
            <a:r>
              <a:rPr lang="es-ES" dirty="0" smtClean="0"/>
              <a:t>. 65 y +/</a:t>
            </a:r>
            <a:r>
              <a:rPr lang="es-ES" dirty="0" err="1" smtClean="0"/>
              <a:t>pob</a:t>
            </a:r>
            <a:r>
              <a:rPr lang="es-ES" dirty="0" smtClean="0"/>
              <a:t> 0-14)*100</a:t>
            </a:r>
          </a:p>
          <a:p>
            <a:pPr lvl="2"/>
            <a:r>
              <a:rPr lang="es-ES" dirty="0" smtClean="0"/>
              <a:t>Edad media población</a:t>
            </a:r>
            <a:endParaRPr lang="es-ES" dirty="0"/>
          </a:p>
          <a:p>
            <a:pPr lvl="2"/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22711222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SOCIOLOGÍA APLICADA (PRÁCTICAS)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s-ES" dirty="0" smtClean="0"/>
              <a:t>Indicadores de dinámica demográfica (IGE, fichas municipales)</a:t>
            </a:r>
          </a:p>
          <a:p>
            <a:pPr lvl="2"/>
            <a:r>
              <a:rPr lang="es-ES" dirty="0" smtClean="0"/>
              <a:t>Tasas </a:t>
            </a:r>
            <a:r>
              <a:rPr lang="es-ES" dirty="0"/>
              <a:t>brutas</a:t>
            </a:r>
          </a:p>
          <a:p>
            <a:pPr lvl="3"/>
            <a:r>
              <a:rPr lang="es-ES" dirty="0" smtClean="0"/>
              <a:t>Natalidad= (Nacimientos/</a:t>
            </a:r>
            <a:r>
              <a:rPr lang="es-ES" dirty="0" err="1" smtClean="0"/>
              <a:t>Pob</a:t>
            </a:r>
            <a:r>
              <a:rPr lang="es-ES" dirty="0" smtClean="0"/>
              <a:t>. Total)*1000</a:t>
            </a:r>
            <a:endParaRPr lang="es-ES" dirty="0"/>
          </a:p>
          <a:p>
            <a:pPr lvl="3"/>
            <a:r>
              <a:rPr lang="es-ES" dirty="0" smtClean="0"/>
              <a:t>Mortalidad= (Defunciones/</a:t>
            </a:r>
            <a:r>
              <a:rPr lang="es-ES" dirty="0" err="1" smtClean="0"/>
              <a:t>Pob</a:t>
            </a:r>
            <a:r>
              <a:rPr lang="es-ES" dirty="0" smtClean="0"/>
              <a:t>. Total)*1000</a:t>
            </a:r>
          </a:p>
          <a:p>
            <a:pPr lvl="3"/>
            <a:r>
              <a:rPr lang="es-ES" dirty="0" smtClean="0"/>
              <a:t>Crecimiento natural= (Nacimientos-Defunciones)*100</a:t>
            </a:r>
          </a:p>
          <a:p>
            <a:pPr lvl="3"/>
            <a:endParaRPr lang="es-ES" dirty="0"/>
          </a:p>
          <a:p>
            <a:pPr lvl="3"/>
            <a:endParaRPr lang="es-ES" dirty="0" smtClean="0"/>
          </a:p>
          <a:p>
            <a:pPr lvl="3"/>
            <a:r>
              <a:rPr lang="es-ES" dirty="0" smtClean="0"/>
              <a:t>Tasa de crecimiento en 10 años ((</a:t>
            </a:r>
            <a:r>
              <a:rPr lang="es-ES" dirty="0" err="1" smtClean="0"/>
              <a:t>Pob</a:t>
            </a:r>
            <a:r>
              <a:rPr lang="es-ES" dirty="0" smtClean="0"/>
              <a:t>. Final-</a:t>
            </a:r>
            <a:r>
              <a:rPr lang="es-ES" dirty="0" err="1" smtClean="0"/>
              <a:t>Pob</a:t>
            </a:r>
            <a:r>
              <a:rPr lang="es-ES" dirty="0" smtClean="0"/>
              <a:t>. Inicial)/10)*100</a:t>
            </a:r>
            <a:endParaRPr lang="es-ES" dirty="0"/>
          </a:p>
          <a:p>
            <a:pPr lvl="2"/>
            <a:r>
              <a:rPr lang="es-ES" dirty="0"/>
              <a:t>Índice sintético de fecundidad (media </a:t>
            </a:r>
            <a:r>
              <a:rPr lang="es-ES" dirty="0" err="1"/>
              <a:t>hijxs</a:t>
            </a:r>
            <a:r>
              <a:rPr lang="es-ES" dirty="0"/>
              <a:t>/mujer)</a:t>
            </a:r>
          </a:p>
          <a:p>
            <a:pPr lvl="2"/>
            <a:r>
              <a:rPr lang="es-ES" dirty="0" smtClean="0"/>
              <a:t>Edad media maternidad</a:t>
            </a:r>
            <a:endParaRPr lang="es-ES" dirty="0"/>
          </a:p>
          <a:p>
            <a:endParaRPr lang="es-ES" dirty="0"/>
          </a:p>
        </p:txBody>
      </p:sp>
      <p:sp>
        <p:nvSpPr>
          <p:cNvPr id="4" name="CuadroTexto 3"/>
          <p:cNvSpPr txBox="1"/>
          <p:nvPr/>
        </p:nvSpPr>
        <p:spPr>
          <a:xfrm>
            <a:off x="2684585" y="3493477"/>
            <a:ext cx="3516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Ecuación de balance:</a:t>
            </a:r>
          </a:p>
          <a:p>
            <a:r>
              <a:rPr lang="es-ES" dirty="0" smtClean="0"/>
              <a:t>CR=CN+-SM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59901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76292"/>
          </a:xfrm>
        </p:spPr>
        <p:txBody>
          <a:bodyPr/>
          <a:lstStyle/>
          <a:p>
            <a:r>
              <a:rPr lang="es-ES" dirty="0"/>
              <a:t>SOCIOLOGÍA APLICADA (PRÁCTICAS)</a:t>
            </a: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7735638"/>
              </p:ext>
            </p:extLst>
          </p:nvPr>
        </p:nvGraphicFramePr>
        <p:xfrm>
          <a:off x="668380" y="2181495"/>
          <a:ext cx="10685420" cy="34678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3300">
                  <a:extLst>
                    <a:ext uri="{9D8B030D-6E8A-4147-A177-3AD203B41FA5}">
                      <a16:colId xmlns:a16="http://schemas.microsoft.com/office/drawing/2014/main" val="4014358852"/>
                    </a:ext>
                  </a:extLst>
                </a:gridCol>
                <a:gridCol w="862149">
                  <a:extLst>
                    <a:ext uri="{9D8B030D-6E8A-4147-A177-3AD203B41FA5}">
                      <a16:colId xmlns:a16="http://schemas.microsoft.com/office/drawing/2014/main" val="1639836491"/>
                    </a:ext>
                  </a:extLst>
                </a:gridCol>
                <a:gridCol w="901337">
                  <a:extLst>
                    <a:ext uri="{9D8B030D-6E8A-4147-A177-3AD203B41FA5}">
                      <a16:colId xmlns:a16="http://schemas.microsoft.com/office/drawing/2014/main" val="10610974"/>
                    </a:ext>
                  </a:extLst>
                </a:gridCol>
                <a:gridCol w="1698171">
                  <a:extLst>
                    <a:ext uri="{9D8B030D-6E8A-4147-A177-3AD203B41FA5}">
                      <a16:colId xmlns:a16="http://schemas.microsoft.com/office/drawing/2014/main" val="1251088147"/>
                    </a:ext>
                  </a:extLst>
                </a:gridCol>
                <a:gridCol w="1658983">
                  <a:extLst>
                    <a:ext uri="{9D8B030D-6E8A-4147-A177-3AD203B41FA5}">
                      <a16:colId xmlns:a16="http://schemas.microsoft.com/office/drawing/2014/main" val="1346071992"/>
                    </a:ext>
                  </a:extLst>
                </a:gridCol>
                <a:gridCol w="1476103">
                  <a:extLst>
                    <a:ext uri="{9D8B030D-6E8A-4147-A177-3AD203B41FA5}">
                      <a16:colId xmlns:a16="http://schemas.microsoft.com/office/drawing/2014/main" val="97849492"/>
                    </a:ext>
                  </a:extLst>
                </a:gridCol>
                <a:gridCol w="1410788">
                  <a:extLst>
                    <a:ext uri="{9D8B030D-6E8A-4147-A177-3AD203B41FA5}">
                      <a16:colId xmlns:a16="http://schemas.microsoft.com/office/drawing/2014/main" val="152849320"/>
                    </a:ext>
                  </a:extLst>
                </a:gridCol>
                <a:gridCol w="1334589">
                  <a:extLst>
                    <a:ext uri="{9D8B030D-6E8A-4147-A177-3AD203B41FA5}">
                      <a16:colId xmlns:a16="http://schemas.microsoft.com/office/drawing/2014/main" val="2849234503"/>
                    </a:ext>
                  </a:extLst>
                </a:gridCol>
              </a:tblGrid>
              <a:tr h="907525">
                <a:tc>
                  <a:txBody>
                    <a:bodyPr/>
                    <a:lstStyle/>
                    <a:p>
                      <a:r>
                        <a:rPr lang="es-ES" dirty="0" smtClean="0"/>
                        <a:t>Indicadores Estructura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err="1" smtClean="0"/>
                        <a:t>Pob</a:t>
                      </a:r>
                      <a:r>
                        <a:rPr lang="es-ES" dirty="0" smtClean="0"/>
                        <a:t>. Total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% </a:t>
                      </a:r>
                      <a:r>
                        <a:rPr lang="es-ES" dirty="0" err="1" smtClean="0"/>
                        <a:t>pob</a:t>
                      </a:r>
                      <a:r>
                        <a:rPr lang="es-ES" dirty="0" smtClean="0"/>
                        <a:t>. &lt;15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% </a:t>
                      </a:r>
                      <a:r>
                        <a:rPr lang="es-ES" dirty="0" err="1" smtClean="0"/>
                        <a:t>pob</a:t>
                      </a:r>
                      <a:r>
                        <a:rPr lang="es-ES" dirty="0" smtClean="0"/>
                        <a:t>. 15-64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% </a:t>
                      </a:r>
                      <a:r>
                        <a:rPr lang="es-ES" dirty="0" err="1" smtClean="0"/>
                        <a:t>pob</a:t>
                      </a:r>
                      <a:r>
                        <a:rPr lang="es-ES" dirty="0" smtClean="0"/>
                        <a:t>. 65 y +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% mujeres</a:t>
                      </a:r>
                    </a:p>
                    <a:p>
                      <a:r>
                        <a:rPr lang="es-ES" baseline="0" dirty="0" smtClean="0"/>
                        <a:t> 65y+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%</a:t>
                      </a:r>
                      <a:r>
                        <a:rPr lang="es-ES" baseline="0" dirty="0" smtClean="0"/>
                        <a:t> hombres</a:t>
                      </a:r>
                    </a:p>
                    <a:p>
                      <a:r>
                        <a:rPr lang="es-ES" baseline="0" dirty="0" smtClean="0"/>
                        <a:t> 65 y+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Sex-ratio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970152"/>
                  </a:ext>
                </a:extLst>
              </a:tr>
              <a:tr h="363010">
                <a:tc>
                  <a:txBody>
                    <a:bodyPr/>
                    <a:lstStyle/>
                    <a:p>
                      <a:r>
                        <a:rPr lang="es-ES" dirty="0" smtClean="0"/>
                        <a:t>Provincia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688727"/>
                  </a:ext>
                </a:extLst>
              </a:tr>
              <a:tr h="363010">
                <a:tc>
                  <a:txBody>
                    <a:bodyPr/>
                    <a:lstStyle/>
                    <a:p>
                      <a:r>
                        <a:rPr lang="es-ES" dirty="0" smtClean="0"/>
                        <a:t>Comarca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001988"/>
                  </a:ext>
                </a:extLst>
              </a:tr>
              <a:tr h="363010">
                <a:tc>
                  <a:txBody>
                    <a:bodyPr/>
                    <a:lstStyle/>
                    <a:p>
                      <a:r>
                        <a:rPr lang="es-ES" dirty="0" err="1" smtClean="0"/>
                        <a:t>Ayto</a:t>
                      </a:r>
                      <a:r>
                        <a:rPr lang="es-ES" baseline="0" dirty="0" smtClean="0"/>
                        <a:t> x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190468"/>
                  </a:ext>
                </a:extLst>
              </a:tr>
              <a:tr h="363010">
                <a:tc>
                  <a:txBody>
                    <a:bodyPr/>
                    <a:lstStyle/>
                    <a:p>
                      <a:r>
                        <a:rPr lang="es-ES" dirty="0" smtClean="0"/>
                        <a:t>“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4830908"/>
                  </a:ext>
                </a:extLst>
              </a:tr>
              <a:tr h="363010">
                <a:tc>
                  <a:txBody>
                    <a:bodyPr/>
                    <a:lstStyle/>
                    <a:p>
                      <a:r>
                        <a:rPr lang="es-ES" dirty="0" smtClean="0"/>
                        <a:t>“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333244"/>
                  </a:ext>
                </a:extLst>
              </a:tr>
              <a:tr h="363010">
                <a:tc>
                  <a:txBody>
                    <a:bodyPr/>
                    <a:lstStyle/>
                    <a:p>
                      <a:r>
                        <a:rPr lang="es-ES" dirty="0" smtClean="0"/>
                        <a:t>“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9581722"/>
                  </a:ext>
                </a:extLst>
              </a:tr>
              <a:tr h="363010">
                <a:tc>
                  <a:txBody>
                    <a:bodyPr/>
                    <a:lstStyle/>
                    <a:p>
                      <a:r>
                        <a:rPr lang="es-ES" dirty="0" smtClean="0"/>
                        <a:t>“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7782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28249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SOCIOLOGÍA APLICADA (PRÁCTICAS)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Indicadores económicos (fuente: IGE, fichas municipales)</a:t>
            </a:r>
          </a:p>
          <a:p>
            <a:pPr lvl="1"/>
            <a:r>
              <a:rPr lang="es-ES" dirty="0" smtClean="0"/>
              <a:t>Tasa de actividad= </a:t>
            </a:r>
          </a:p>
          <a:p>
            <a:pPr marL="914400" lvl="2" indent="0">
              <a:buNone/>
            </a:pPr>
            <a:r>
              <a:rPr lang="es-ES" dirty="0" smtClean="0"/>
              <a:t>(Población activa (afiliaciones en alta laboral)/</a:t>
            </a:r>
            <a:r>
              <a:rPr lang="es-ES" dirty="0" err="1" smtClean="0"/>
              <a:t>Pob</a:t>
            </a:r>
            <a:r>
              <a:rPr lang="es-ES" dirty="0" smtClean="0"/>
              <a:t>. 16 y más)*100</a:t>
            </a:r>
          </a:p>
          <a:p>
            <a:pPr lvl="1"/>
            <a:r>
              <a:rPr lang="es-ES" dirty="0" smtClean="0"/>
              <a:t>Tasa de paro=</a:t>
            </a:r>
          </a:p>
          <a:p>
            <a:pPr marL="457200" lvl="1" indent="0">
              <a:buNone/>
            </a:pPr>
            <a:r>
              <a:rPr lang="es-ES" dirty="0" smtClean="0"/>
              <a:t>	(Parados/Activos)*100</a:t>
            </a:r>
          </a:p>
          <a:p>
            <a:pPr lvl="1"/>
            <a:r>
              <a:rPr lang="es-ES" dirty="0" smtClean="0"/>
              <a:t>Tasa de paro por sectores=</a:t>
            </a:r>
          </a:p>
          <a:p>
            <a:pPr marL="457200" lvl="1" indent="0">
              <a:buNone/>
            </a:pPr>
            <a:r>
              <a:rPr lang="es-ES" dirty="0" smtClean="0"/>
              <a:t>	(Parados por sector/Activos)*100</a:t>
            </a:r>
          </a:p>
          <a:p>
            <a:pPr lvl="1"/>
            <a:r>
              <a:rPr lang="es-ES" dirty="0" smtClean="0"/>
              <a:t>Población activa por sectores=</a:t>
            </a:r>
          </a:p>
          <a:p>
            <a:pPr marL="457200" lvl="1" indent="0">
              <a:buNone/>
            </a:pPr>
            <a:r>
              <a:rPr lang="es-ES" dirty="0"/>
              <a:t>	</a:t>
            </a:r>
            <a:r>
              <a:rPr lang="es-ES" dirty="0" smtClean="0"/>
              <a:t>(Activos (afiliaciones) por sector/total activos)*100</a:t>
            </a:r>
          </a:p>
          <a:p>
            <a:pPr lvl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938556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SOCIOLOGÍA APLICADA (PRÁCTICAS)</a:t>
            </a: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6961044"/>
              </p:ext>
            </p:extLst>
          </p:nvPr>
        </p:nvGraphicFramePr>
        <p:xfrm>
          <a:off x="838200" y="1825625"/>
          <a:ext cx="10515603" cy="3139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2229">
                  <a:extLst>
                    <a:ext uri="{9D8B030D-6E8A-4147-A177-3AD203B41FA5}">
                      <a16:colId xmlns:a16="http://schemas.microsoft.com/office/drawing/2014/main" val="788907884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1377611979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1896614724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844468124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3370822990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3018771563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19275790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Indicadores económicos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Tasa de actividad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Tasa de paro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Tasa de actividad S.</a:t>
                      </a:r>
                      <a:r>
                        <a:rPr lang="es-ES" baseline="0" dirty="0" smtClean="0"/>
                        <a:t> I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Tasa de actividad S. II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Tasa de actividad </a:t>
                      </a:r>
                      <a:r>
                        <a:rPr lang="es-ES" dirty="0" err="1" smtClean="0"/>
                        <a:t>Construcc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Tasa de actividad S. III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881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Provincia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2838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Comarca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367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Concello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1260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“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754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“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9582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“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63948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81308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SOCIOLOGÍA APLICADA (PRÁCTICAS)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Indicadores de educación</a:t>
            </a:r>
          </a:p>
          <a:p>
            <a:pPr lvl="1"/>
            <a:r>
              <a:rPr lang="es-ES" dirty="0" smtClean="0"/>
              <a:t>% población de 16 y más años según estudios terminados (Censo 2011)</a:t>
            </a:r>
          </a:p>
          <a:p>
            <a:pPr lvl="2"/>
            <a:r>
              <a:rPr lang="es-ES" dirty="0" smtClean="0"/>
              <a:t>Analfabetos/sin estudios completados</a:t>
            </a:r>
          </a:p>
          <a:p>
            <a:pPr lvl="2"/>
            <a:r>
              <a:rPr lang="es-ES" dirty="0" smtClean="0"/>
              <a:t>Primaria (primer grado)</a:t>
            </a:r>
          </a:p>
          <a:p>
            <a:pPr lvl="2"/>
            <a:r>
              <a:rPr lang="es-ES" dirty="0" err="1" smtClean="0"/>
              <a:t>ESO+Bachillerato+FP</a:t>
            </a:r>
            <a:r>
              <a:rPr lang="es-ES" dirty="0" smtClean="0"/>
              <a:t> (segundo grado)</a:t>
            </a:r>
          </a:p>
          <a:p>
            <a:pPr lvl="2"/>
            <a:r>
              <a:rPr lang="es-ES" dirty="0" smtClean="0"/>
              <a:t>Estudios Universitarios (tercer grado)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339750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SOCIOLOGÍA APLICADA (PRÁCTICAS)</a:t>
            </a: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5798112"/>
              </p:ext>
            </p:extLst>
          </p:nvPr>
        </p:nvGraphicFramePr>
        <p:xfrm>
          <a:off x="838200" y="1825625"/>
          <a:ext cx="8763000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41334392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207973578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515156165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326340573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42079491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% </a:t>
                      </a:r>
                      <a:r>
                        <a:rPr lang="es-ES" dirty="0" err="1" smtClean="0"/>
                        <a:t>sg</a:t>
                      </a:r>
                      <a:r>
                        <a:rPr lang="es-ES" dirty="0" smtClean="0"/>
                        <a:t>.</a:t>
                      </a:r>
                      <a:r>
                        <a:rPr lang="es-ES" baseline="0" dirty="0" smtClean="0"/>
                        <a:t> Estudios terminados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S/Estudios</a:t>
                      </a:r>
                      <a:r>
                        <a:rPr lang="es-ES" baseline="0" dirty="0" smtClean="0"/>
                        <a:t> finalizados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Primer</a:t>
                      </a:r>
                      <a:r>
                        <a:rPr lang="es-ES" baseline="0" dirty="0" smtClean="0"/>
                        <a:t> grado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Segundo</a:t>
                      </a:r>
                      <a:r>
                        <a:rPr lang="es-ES" baseline="0" dirty="0" smtClean="0"/>
                        <a:t> grado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Estudios Universitarios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4924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Provincia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5966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Comarca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7375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Concello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9919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“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5590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“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4872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“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63704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55812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SOCIOLOGÍA APLICADA (PRÁCTICAS)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Indicadores políticos (Fuente: Ministerio del Interior)</a:t>
            </a:r>
          </a:p>
          <a:p>
            <a:pPr lvl="1"/>
            <a:r>
              <a:rPr lang="es-ES" dirty="0" smtClean="0"/>
              <a:t>Datos de últimas elecciones municipales</a:t>
            </a:r>
          </a:p>
          <a:p>
            <a:pPr lvl="1"/>
            <a:r>
              <a:rPr lang="es-ES" dirty="0" smtClean="0"/>
              <a:t>% abstención=(abstenciones/censo electoral)*100</a:t>
            </a:r>
          </a:p>
          <a:p>
            <a:pPr lvl="1"/>
            <a:r>
              <a:rPr lang="es-ES" dirty="0" smtClean="0"/>
              <a:t>% voto a tres primeros partidos=</a:t>
            </a:r>
          </a:p>
          <a:p>
            <a:pPr marL="457200" lvl="1" indent="0">
              <a:buNone/>
            </a:pPr>
            <a:r>
              <a:rPr lang="es-ES" dirty="0"/>
              <a:t>	</a:t>
            </a:r>
            <a:r>
              <a:rPr lang="es-ES" dirty="0" smtClean="0"/>
              <a:t>(votos a partido/votos emitidos)*100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171854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SOCIOLOGÍA APLICADA (PRÁCTICAS)</a:t>
            </a: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2565067"/>
              </p:ext>
            </p:extLst>
          </p:nvPr>
        </p:nvGraphicFramePr>
        <p:xfrm>
          <a:off x="838200" y="1825625"/>
          <a:ext cx="105156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3508822425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4269520903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602802683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7468817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1185703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Indicadores políticos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% abstención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% voto partido 1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% voto partido 2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% voto partido 3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1022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Concello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651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“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7698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“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5906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“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2147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12626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SOCIOLOGÍA APLICADA (PRÁCTICAS)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3.- Tejido social y demandas de la población</a:t>
            </a:r>
          </a:p>
          <a:p>
            <a:pPr lvl="1"/>
            <a:r>
              <a:rPr lang="es-ES" dirty="0" smtClean="0"/>
              <a:t>Inventario de asociaciones por cada ayuntamiento (Registro de asociaciones, </a:t>
            </a:r>
            <a:r>
              <a:rPr lang="es-ES" dirty="0" err="1" smtClean="0"/>
              <a:t>Mattias</a:t>
            </a:r>
            <a:r>
              <a:rPr lang="es-ES" dirty="0" smtClean="0"/>
              <a:t>)</a:t>
            </a:r>
          </a:p>
          <a:p>
            <a:pPr lvl="1"/>
            <a:r>
              <a:rPr lang="es-ES" dirty="0" smtClean="0"/>
              <a:t>Clasificación por tipología</a:t>
            </a:r>
          </a:p>
          <a:p>
            <a:pPr lvl="2"/>
            <a:r>
              <a:rPr lang="es-ES" dirty="0" smtClean="0"/>
              <a:t>Genéricas (vecinales, culturales, deportivas)</a:t>
            </a:r>
          </a:p>
          <a:p>
            <a:pPr lvl="2"/>
            <a:r>
              <a:rPr lang="es-ES" dirty="0" smtClean="0"/>
              <a:t>Específicas</a:t>
            </a:r>
          </a:p>
          <a:p>
            <a:pPr lvl="3"/>
            <a:r>
              <a:rPr lang="es-ES" dirty="0" smtClean="0"/>
              <a:t>Por sectores de población</a:t>
            </a:r>
          </a:p>
          <a:p>
            <a:pPr lvl="3"/>
            <a:r>
              <a:rPr lang="es-ES" dirty="0" smtClean="0"/>
              <a:t>De carácter social</a:t>
            </a:r>
          </a:p>
          <a:p>
            <a:pPr lvl="3"/>
            <a:r>
              <a:rPr lang="es-ES" dirty="0" smtClean="0"/>
              <a:t>Por problemáticas (ayuda </a:t>
            </a:r>
            <a:r>
              <a:rPr lang="es-ES" dirty="0" err="1" smtClean="0"/>
              <a:t>mútua</a:t>
            </a:r>
            <a:r>
              <a:rPr lang="es-ES" dirty="0" smtClean="0"/>
              <a:t>)</a:t>
            </a:r>
          </a:p>
          <a:p>
            <a:pPr lvl="3"/>
            <a:r>
              <a:rPr lang="es-ES" dirty="0" smtClean="0"/>
              <a:t>Otras</a:t>
            </a:r>
          </a:p>
          <a:p>
            <a:pPr lvl="3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893479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SOCIOLOGÍA APLICADA (PRÁCTICAS)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Escoger 1 asociación por Ayuntamiento</a:t>
            </a:r>
          </a:p>
          <a:p>
            <a:pPr lvl="1"/>
            <a:r>
              <a:rPr lang="es-ES" dirty="0" err="1" smtClean="0"/>
              <a:t>P.e</a:t>
            </a:r>
            <a:r>
              <a:rPr lang="es-ES" dirty="0" smtClean="0"/>
              <a:t>.: x genéricas, x de utilidad social, x mulleres </a:t>
            </a:r>
            <a:r>
              <a:rPr lang="es-ES" dirty="0" err="1" smtClean="0"/>
              <a:t>rurais</a:t>
            </a:r>
            <a:endParaRPr lang="es-ES" dirty="0"/>
          </a:p>
          <a:p>
            <a:r>
              <a:rPr lang="es-ES" dirty="0" smtClean="0"/>
              <a:t>Realizar una entrevista telefónica a uno de los miembros de la directiva</a:t>
            </a:r>
          </a:p>
          <a:p>
            <a:pPr lvl="1"/>
            <a:r>
              <a:rPr lang="es-ES" dirty="0" smtClean="0"/>
              <a:t>Tomar notas de las respuestas</a:t>
            </a:r>
          </a:p>
          <a:p>
            <a:pPr lvl="1"/>
            <a:r>
              <a:rPr lang="es-ES" dirty="0"/>
              <a:t>R</a:t>
            </a:r>
            <a:r>
              <a:rPr lang="es-ES" dirty="0" smtClean="0"/>
              <a:t>elatar incidencias (si no se pudo localizar teléfono, si no contestan, </a:t>
            </a:r>
            <a:r>
              <a:rPr lang="es-ES" dirty="0" err="1" smtClean="0"/>
              <a:t>etc</a:t>
            </a:r>
            <a:r>
              <a:rPr lang="es-ES" dirty="0" smtClean="0"/>
              <a:t>)</a:t>
            </a:r>
          </a:p>
          <a:p>
            <a:pPr lvl="1"/>
            <a:r>
              <a:rPr lang="es-ES" dirty="0" smtClean="0"/>
              <a:t>Seguir un patrón de entrevista estructurada</a:t>
            </a:r>
          </a:p>
          <a:p>
            <a:pPr lvl="1"/>
            <a:r>
              <a:rPr lang="es-ES" dirty="0" smtClean="0"/>
              <a:t>Sintetizar y volcar las respuestas en una tabla</a:t>
            </a:r>
          </a:p>
        </p:txBody>
      </p:sp>
    </p:spTree>
    <p:extLst>
      <p:ext uri="{BB962C8B-B14F-4D97-AF65-F5344CB8AC3E}">
        <p14:creationId xmlns:p14="http://schemas.microsoft.com/office/powerpoint/2010/main" val="2495795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SOCIOLOGÍA APLICADA (PRÁCTICAS)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err="1" smtClean="0"/>
              <a:t>Guión</a:t>
            </a:r>
            <a:r>
              <a:rPr lang="es-ES" dirty="0" smtClean="0"/>
              <a:t> de entrevista:</a:t>
            </a:r>
          </a:p>
          <a:p>
            <a:pPr lvl="1"/>
            <a:r>
              <a:rPr lang="es-ES" dirty="0" smtClean="0"/>
              <a:t>Objetivos de la asociación</a:t>
            </a:r>
          </a:p>
          <a:p>
            <a:pPr lvl="1"/>
            <a:r>
              <a:rPr lang="es-ES" dirty="0" smtClean="0"/>
              <a:t>Número de socios</a:t>
            </a:r>
          </a:p>
          <a:p>
            <a:pPr lvl="1"/>
            <a:r>
              <a:rPr lang="es-ES" dirty="0" smtClean="0"/>
              <a:t>Nivel de participación (tres ‘círculos’ de participación)</a:t>
            </a:r>
          </a:p>
          <a:p>
            <a:pPr lvl="2"/>
            <a:r>
              <a:rPr lang="es-ES" dirty="0" smtClean="0"/>
              <a:t>Como organizadores</a:t>
            </a:r>
          </a:p>
          <a:p>
            <a:pPr lvl="2"/>
            <a:r>
              <a:rPr lang="es-ES" dirty="0" smtClean="0"/>
              <a:t>Como colaboradores</a:t>
            </a:r>
          </a:p>
          <a:p>
            <a:pPr lvl="2"/>
            <a:r>
              <a:rPr lang="es-ES" dirty="0" smtClean="0"/>
              <a:t>Como usuarios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857840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SOCIOLOGÍA APLICADA (</a:t>
            </a:r>
            <a:r>
              <a:rPr lang="es-ES" dirty="0" smtClean="0"/>
              <a:t>PRÁCTICAS)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Tres círculos de participación (</a:t>
            </a:r>
            <a:r>
              <a:rPr lang="es-ES" dirty="0" err="1" smtClean="0"/>
              <a:t>sg</a:t>
            </a:r>
            <a:r>
              <a:rPr lang="es-ES" dirty="0" smtClean="0"/>
              <a:t>. </a:t>
            </a:r>
            <a:r>
              <a:rPr lang="es-ES" dirty="0" err="1" smtClean="0"/>
              <a:t>Ander</a:t>
            </a:r>
            <a:r>
              <a:rPr lang="es-ES" dirty="0" smtClean="0"/>
              <a:t> </a:t>
            </a:r>
            <a:r>
              <a:rPr lang="es-ES" dirty="0" err="1" smtClean="0"/>
              <a:t>Egg</a:t>
            </a:r>
            <a:r>
              <a:rPr lang="es-ES" dirty="0" smtClean="0"/>
              <a:t>)</a:t>
            </a:r>
            <a:endParaRPr lang="es-ES" dirty="0"/>
          </a:p>
        </p:txBody>
      </p:sp>
      <p:sp>
        <p:nvSpPr>
          <p:cNvPr id="4" name="Elipse 3"/>
          <p:cNvSpPr/>
          <p:nvPr/>
        </p:nvSpPr>
        <p:spPr>
          <a:xfrm>
            <a:off x="3487783" y="2468880"/>
            <a:ext cx="3435531" cy="33832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lipse 4"/>
          <p:cNvSpPr/>
          <p:nvPr/>
        </p:nvSpPr>
        <p:spPr>
          <a:xfrm>
            <a:off x="4088675" y="3095898"/>
            <a:ext cx="2299062" cy="2142308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Elipse 5"/>
          <p:cNvSpPr/>
          <p:nvPr/>
        </p:nvSpPr>
        <p:spPr>
          <a:xfrm>
            <a:off x="4611190" y="3592286"/>
            <a:ext cx="1201782" cy="111034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8" name="Conector recto 7"/>
          <p:cNvCxnSpPr>
            <a:stCxn id="4" idx="7"/>
          </p:cNvCxnSpPr>
          <p:nvPr/>
        </p:nvCxnSpPr>
        <p:spPr>
          <a:xfrm flipV="1">
            <a:off x="6420192" y="2351314"/>
            <a:ext cx="1731031" cy="613036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/>
          <p:cNvCxnSpPr/>
          <p:nvPr/>
        </p:nvCxnSpPr>
        <p:spPr>
          <a:xfrm>
            <a:off x="6230983" y="3592286"/>
            <a:ext cx="2207623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/>
          <p:cNvCxnSpPr>
            <a:stCxn id="6" idx="6"/>
          </p:cNvCxnSpPr>
          <p:nvPr/>
        </p:nvCxnSpPr>
        <p:spPr>
          <a:xfrm>
            <a:off x="5812972" y="4147458"/>
            <a:ext cx="2338251" cy="437605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uadroTexto 12"/>
          <p:cNvSpPr txBox="1"/>
          <p:nvPr/>
        </p:nvSpPr>
        <p:spPr>
          <a:xfrm>
            <a:off x="8151224" y="2116183"/>
            <a:ext cx="1005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Usuarios</a:t>
            </a:r>
            <a:endParaRPr lang="es-ES" dirty="0"/>
          </a:p>
        </p:txBody>
      </p:sp>
      <p:sp>
        <p:nvSpPr>
          <p:cNvPr id="15" name="CuadroTexto 14"/>
          <p:cNvSpPr txBox="1"/>
          <p:nvPr/>
        </p:nvSpPr>
        <p:spPr>
          <a:xfrm>
            <a:off x="8438606" y="3474720"/>
            <a:ext cx="1554480" cy="378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Colaboradores</a:t>
            </a:r>
            <a:endParaRPr lang="es-ES" dirty="0"/>
          </a:p>
        </p:txBody>
      </p:sp>
      <p:sp>
        <p:nvSpPr>
          <p:cNvPr id="16" name="CuadroTexto 15"/>
          <p:cNvSpPr txBox="1"/>
          <p:nvPr/>
        </p:nvSpPr>
        <p:spPr>
          <a:xfrm>
            <a:off x="8151224" y="4493623"/>
            <a:ext cx="1619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Organizadores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168655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SOCIOLOGÍA APLICADA (PRÁCTICAS)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8784" y="2019294"/>
            <a:ext cx="10515600" cy="4499072"/>
          </a:xfrm>
        </p:spPr>
        <p:txBody>
          <a:bodyPr>
            <a:normAutofit/>
          </a:bodyPr>
          <a:lstStyle/>
          <a:p>
            <a:r>
              <a:rPr lang="es-ES" dirty="0" smtClean="0"/>
              <a:t>Tres niveles de participación se corresponden (+ </a:t>
            </a:r>
            <a:r>
              <a:rPr lang="es-ES" dirty="0" err="1" smtClean="0"/>
              <a:t>ó</a:t>
            </a:r>
            <a:r>
              <a:rPr lang="es-ES" dirty="0" smtClean="0"/>
              <a:t> -) con tres posiciones en red social</a:t>
            </a:r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r>
              <a:rPr lang="es-ES" dirty="0" smtClean="0"/>
              <a:t>Diagnóstico del funcionamiento interno de la asociación</a:t>
            </a:r>
            <a:endParaRPr lang="es-ES" dirty="0"/>
          </a:p>
        </p:txBody>
      </p:sp>
      <p:sp>
        <p:nvSpPr>
          <p:cNvPr id="5" name="Elipse 4"/>
          <p:cNvSpPr/>
          <p:nvPr/>
        </p:nvSpPr>
        <p:spPr>
          <a:xfrm>
            <a:off x="3487783" y="2468880"/>
            <a:ext cx="3435531" cy="33832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Elipse 5"/>
          <p:cNvSpPr/>
          <p:nvPr/>
        </p:nvSpPr>
        <p:spPr>
          <a:xfrm>
            <a:off x="4088675" y="3095898"/>
            <a:ext cx="2299062" cy="2142308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Elipse 6"/>
          <p:cNvSpPr/>
          <p:nvPr/>
        </p:nvSpPr>
        <p:spPr>
          <a:xfrm>
            <a:off x="4611190" y="3592286"/>
            <a:ext cx="1201782" cy="111034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4807131" y="4010297"/>
            <a:ext cx="809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FOCO</a:t>
            </a:r>
            <a:endParaRPr lang="es-ES" dirty="0"/>
          </a:p>
        </p:txBody>
      </p:sp>
      <p:sp>
        <p:nvSpPr>
          <p:cNvPr id="10" name="CuadroTexto 9"/>
          <p:cNvSpPr txBox="1"/>
          <p:nvPr/>
        </p:nvSpPr>
        <p:spPr>
          <a:xfrm>
            <a:off x="4611190" y="4679463"/>
            <a:ext cx="14107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Mediadores</a:t>
            </a:r>
            <a:endParaRPr lang="es-ES" dirty="0"/>
          </a:p>
        </p:txBody>
      </p:sp>
      <p:sp>
        <p:nvSpPr>
          <p:cNvPr id="13" name="CuadroTexto 12"/>
          <p:cNvSpPr txBox="1"/>
          <p:nvPr/>
        </p:nvSpPr>
        <p:spPr>
          <a:xfrm>
            <a:off x="4846320" y="5282140"/>
            <a:ext cx="783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Bases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064507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SOCIOLOGÍA APLICADA (PRÁCTICAS)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s-ES" dirty="0" smtClean="0"/>
              <a:t>Relación con otros nodos de la red local:</a:t>
            </a:r>
          </a:p>
          <a:p>
            <a:pPr lvl="2"/>
            <a:r>
              <a:rPr lang="es-ES" dirty="0" smtClean="0"/>
              <a:t>Ayuntamiento</a:t>
            </a:r>
          </a:p>
          <a:p>
            <a:pPr lvl="2"/>
            <a:r>
              <a:rPr lang="es-ES" dirty="0" smtClean="0"/>
              <a:t>Profesionales (educación, servicios sociales, sanitarios)</a:t>
            </a:r>
          </a:p>
          <a:p>
            <a:pPr lvl="2"/>
            <a:r>
              <a:rPr lang="es-ES" dirty="0" smtClean="0"/>
              <a:t>Otras asociaciones</a:t>
            </a:r>
          </a:p>
          <a:p>
            <a:pPr lvl="3"/>
            <a:r>
              <a:rPr lang="es-ES" dirty="0" smtClean="0"/>
              <a:t>Relaciones de</a:t>
            </a:r>
          </a:p>
          <a:p>
            <a:pPr lvl="4"/>
            <a:r>
              <a:rPr lang="es-ES" dirty="0" smtClean="0"/>
              <a:t>Colaboración</a:t>
            </a:r>
          </a:p>
          <a:p>
            <a:pPr lvl="4"/>
            <a:r>
              <a:rPr lang="es-ES" dirty="0" smtClean="0"/>
              <a:t>Conflicto</a:t>
            </a:r>
          </a:p>
          <a:p>
            <a:pPr lvl="4"/>
            <a:r>
              <a:rPr lang="es-ES" dirty="0" smtClean="0"/>
              <a:t>No hay relación</a:t>
            </a:r>
          </a:p>
          <a:p>
            <a:pPr marL="1828800" lvl="4" indent="0">
              <a:buNone/>
            </a:pPr>
            <a:r>
              <a:rPr lang="es-ES" dirty="0" smtClean="0"/>
              <a:t>(en qué temas o actividades)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017232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SOCIOLOGÍA APLICADA (PRÁCTICAS)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49049"/>
          </a:xfrm>
        </p:spPr>
        <p:txBody>
          <a:bodyPr>
            <a:normAutofit fontScale="92500" lnSpcReduction="10000"/>
          </a:bodyPr>
          <a:lstStyle/>
          <a:p>
            <a:r>
              <a:rPr lang="es-ES" dirty="0" smtClean="0"/>
              <a:t>Correspondencia con tres tipos de nodos de la red social local</a:t>
            </a:r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r>
              <a:rPr lang="es-ES" dirty="0" smtClean="0"/>
              <a:t>Diagnóstico de la red social local (populista, ciudadana, </a:t>
            </a:r>
            <a:r>
              <a:rPr lang="es-ES" dirty="0" err="1" smtClean="0"/>
              <a:t>reinvindicativa</a:t>
            </a:r>
            <a:r>
              <a:rPr lang="es-ES" dirty="0" smtClean="0"/>
              <a:t>)</a:t>
            </a:r>
            <a:endParaRPr lang="es-ES" dirty="0"/>
          </a:p>
        </p:txBody>
      </p:sp>
      <p:sp>
        <p:nvSpPr>
          <p:cNvPr id="4" name="Elipse 3"/>
          <p:cNvSpPr/>
          <p:nvPr/>
        </p:nvSpPr>
        <p:spPr>
          <a:xfrm>
            <a:off x="4833257" y="2351314"/>
            <a:ext cx="731520" cy="65314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lipse 4"/>
          <p:cNvSpPr/>
          <p:nvPr/>
        </p:nvSpPr>
        <p:spPr>
          <a:xfrm>
            <a:off x="4833257" y="3610995"/>
            <a:ext cx="731520" cy="653143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Elipse 5"/>
          <p:cNvSpPr/>
          <p:nvPr/>
        </p:nvSpPr>
        <p:spPr>
          <a:xfrm>
            <a:off x="4833257" y="5037908"/>
            <a:ext cx="731520" cy="65314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/>
          <p:cNvSpPr txBox="1"/>
          <p:nvPr/>
        </p:nvSpPr>
        <p:spPr>
          <a:xfrm>
            <a:off x="5564777" y="2560320"/>
            <a:ext cx="1567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Ayuntamiento</a:t>
            </a:r>
            <a:endParaRPr lang="es-ES" dirty="0"/>
          </a:p>
        </p:txBody>
      </p:sp>
      <p:sp>
        <p:nvSpPr>
          <p:cNvPr id="8" name="CuadroTexto 7"/>
          <p:cNvSpPr txBox="1"/>
          <p:nvPr/>
        </p:nvSpPr>
        <p:spPr>
          <a:xfrm>
            <a:off x="5708469" y="3762103"/>
            <a:ext cx="1776548" cy="378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Profesionales</a:t>
            </a:r>
            <a:endParaRPr lang="es-ES" dirty="0"/>
          </a:p>
        </p:txBody>
      </p:sp>
      <p:sp>
        <p:nvSpPr>
          <p:cNvPr id="9" name="CuadroTexto 8"/>
          <p:cNvSpPr txBox="1"/>
          <p:nvPr/>
        </p:nvSpPr>
        <p:spPr>
          <a:xfrm>
            <a:off x="7548154" y="5041313"/>
            <a:ext cx="2011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Directivas otras asociaciones</a:t>
            </a:r>
            <a:endParaRPr lang="es-ES" dirty="0"/>
          </a:p>
        </p:txBody>
      </p:sp>
      <p:sp>
        <p:nvSpPr>
          <p:cNvPr id="10" name="CuadroTexto 9"/>
          <p:cNvSpPr txBox="1"/>
          <p:nvPr/>
        </p:nvSpPr>
        <p:spPr>
          <a:xfrm>
            <a:off x="4996543" y="2508069"/>
            <a:ext cx="4049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F</a:t>
            </a:r>
            <a:endParaRPr lang="es-ES" dirty="0"/>
          </a:p>
        </p:txBody>
      </p:sp>
      <p:sp>
        <p:nvSpPr>
          <p:cNvPr id="11" name="CuadroTexto 10"/>
          <p:cNvSpPr txBox="1"/>
          <p:nvPr/>
        </p:nvSpPr>
        <p:spPr>
          <a:xfrm>
            <a:off x="4996543" y="3762103"/>
            <a:ext cx="404949" cy="378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M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4996542" y="5176407"/>
            <a:ext cx="4049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L</a:t>
            </a:r>
          </a:p>
        </p:txBody>
      </p:sp>
      <p:cxnSp>
        <p:nvCxnSpPr>
          <p:cNvPr id="14" name="Conector recto 13"/>
          <p:cNvCxnSpPr>
            <a:stCxn id="4" idx="4"/>
            <a:endCxn id="5" idx="0"/>
          </p:cNvCxnSpPr>
          <p:nvPr/>
        </p:nvCxnSpPr>
        <p:spPr>
          <a:xfrm>
            <a:off x="5199017" y="3004457"/>
            <a:ext cx="0" cy="6065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/>
          <p:cNvCxnSpPr>
            <a:stCxn id="5" idx="4"/>
            <a:endCxn id="6" idx="0"/>
          </p:cNvCxnSpPr>
          <p:nvPr/>
        </p:nvCxnSpPr>
        <p:spPr>
          <a:xfrm>
            <a:off x="5199017" y="4264138"/>
            <a:ext cx="0" cy="7737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lipse 16"/>
          <p:cNvSpPr/>
          <p:nvPr/>
        </p:nvSpPr>
        <p:spPr>
          <a:xfrm>
            <a:off x="6596743" y="5034501"/>
            <a:ext cx="731520" cy="65314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9" name="Conector recto 18"/>
          <p:cNvCxnSpPr/>
          <p:nvPr/>
        </p:nvCxnSpPr>
        <p:spPr>
          <a:xfrm>
            <a:off x="5564777" y="5361072"/>
            <a:ext cx="103196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uadroTexto 19"/>
          <p:cNvSpPr txBox="1"/>
          <p:nvPr/>
        </p:nvSpPr>
        <p:spPr>
          <a:xfrm>
            <a:off x="6799216" y="5176407"/>
            <a:ext cx="4049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749764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SOCIOLOGÍA APLICADA (PRÁCTICAS)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Demandas de la población</a:t>
            </a:r>
          </a:p>
          <a:p>
            <a:pPr lvl="1"/>
            <a:r>
              <a:rPr lang="es-ES" dirty="0" smtClean="0"/>
              <a:t>La representada por la asociación (sector de base)</a:t>
            </a:r>
          </a:p>
          <a:p>
            <a:pPr lvl="1"/>
            <a:r>
              <a:rPr lang="es-ES" dirty="0" smtClean="0"/>
              <a:t>Población en general (sectores de base)</a:t>
            </a:r>
          </a:p>
        </p:txBody>
      </p:sp>
      <p:sp>
        <p:nvSpPr>
          <p:cNvPr id="4" name="Elipse 3"/>
          <p:cNvSpPr/>
          <p:nvPr/>
        </p:nvSpPr>
        <p:spPr>
          <a:xfrm>
            <a:off x="8075022" y="2076394"/>
            <a:ext cx="666205" cy="6792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Triángulo isósceles 4"/>
          <p:cNvSpPr/>
          <p:nvPr/>
        </p:nvSpPr>
        <p:spPr>
          <a:xfrm>
            <a:off x="7807232" y="2770267"/>
            <a:ext cx="1201783" cy="144997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Triángulo isósceles 5"/>
          <p:cNvSpPr/>
          <p:nvPr/>
        </p:nvSpPr>
        <p:spPr>
          <a:xfrm>
            <a:off x="2743200" y="3276305"/>
            <a:ext cx="992777" cy="1583078"/>
          </a:xfrm>
          <a:prstGeom prst="triangl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Triángulo isósceles 6"/>
          <p:cNvSpPr/>
          <p:nvPr/>
        </p:nvSpPr>
        <p:spPr>
          <a:xfrm>
            <a:off x="2895600" y="3428705"/>
            <a:ext cx="992777" cy="1583078"/>
          </a:xfrm>
          <a:prstGeom prst="triangl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Triángulo isósceles 7"/>
          <p:cNvSpPr/>
          <p:nvPr/>
        </p:nvSpPr>
        <p:spPr>
          <a:xfrm>
            <a:off x="3048000" y="3581105"/>
            <a:ext cx="992777" cy="1583078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Triángulo isósceles 8"/>
          <p:cNvSpPr/>
          <p:nvPr/>
        </p:nvSpPr>
        <p:spPr>
          <a:xfrm>
            <a:off x="3200400" y="3733505"/>
            <a:ext cx="992777" cy="1583078"/>
          </a:xfrm>
          <a:prstGeom prst="triangl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Triángulo isósceles 9"/>
          <p:cNvSpPr/>
          <p:nvPr/>
        </p:nvSpPr>
        <p:spPr>
          <a:xfrm>
            <a:off x="3352800" y="3885905"/>
            <a:ext cx="992777" cy="1583078"/>
          </a:xfrm>
          <a:prstGeom prst="triangl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Triángulo isósceles 10"/>
          <p:cNvSpPr/>
          <p:nvPr/>
        </p:nvSpPr>
        <p:spPr>
          <a:xfrm>
            <a:off x="3505200" y="4038305"/>
            <a:ext cx="992777" cy="1583078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34190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SOCIOLOGÍA APLICADA (PRÁCTICAS)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Ejemplo de matriz para volcar información</a:t>
            </a:r>
            <a:endParaRPr lang="es-ES" dirty="0"/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4298696"/>
              </p:ext>
            </p:extLst>
          </p:nvPr>
        </p:nvGraphicFramePr>
        <p:xfrm>
          <a:off x="838202" y="2848911"/>
          <a:ext cx="10515599" cy="3235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598">
                  <a:extLst>
                    <a:ext uri="{9D8B030D-6E8A-4147-A177-3AD203B41FA5}">
                      <a16:colId xmlns:a16="http://schemas.microsoft.com/office/drawing/2014/main" val="1613933579"/>
                    </a:ext>
                  </a:extLst>
                </a:gridCol>
                <a:gridCol w="1018903">
                  <a:extLst>
                    <a:ext uri="{9D8B030D-6E8A-4147-A177-3AD203B41FA5}">
                      <a16:colId xmlns:a16="http://schemas.microsoft.com/office/drawing/2014/main" val="93175149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975230324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635371716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6605816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5249621"/>
                    </a:ext>
                  </a:extLst>
                </a:gridCol>
                <a:gridCol w="979714">
                  <a:extLst>
                    <a:ext uri="{9D8B030D-6E8A-4147-A177-3AD203B41FA5}">
                      <a16:colId xmlns:a16="http://schemas.microsoft.com/office/drawing/2014/main" val="1079376205"/>
                    </a:ext>
                  </a:extLst>
                </a:gridCol>
                <a:gridCol w="1254034">
                  <a:extLst>
                    <a:ext uri="{9D8B030D-6E8A-4147-A177-3AD203B41FA5}">
                      <a16:colId xmlns:a16="http://schemas.microsoft.com/office/drawing/2014/main" val="1885527667"/>
                    </a:ext>
                  </a:extLst>
                </a:gridCol>
                <a:gridCol w="1608910">
                  <a:extLst>
                    <a:ext uri="{9D8B030D-6E8A-4147-A177-3AD203B41FA5}">
                      <a16:colId xmlns:a16="http://schemas.microsoft.com/office/drawing/2014/main" val="29900401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Nombre </a:t>
                      </a:r>
                      <a:r>
                        <a:rPr lang="es-ES" dirty="0" err="1" smtClean="0"/>
                        <a:t>asoc</a:t>
                      </a:r>
                      <a:r>
                        <a:rPr lang="es-ES" dirty="0" smtClean="0"/>
                        <a:t>.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Concello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Actividades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Nº socios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Participación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R. con Ayto.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R. </a:t>
                      </a:r>
                      <a:r>
                        <a:rPr lang="es-ES" dirty="0" err="1" smtClean="0"/>
                        <a:t>Profs</a:t>
                      </a:r>
                      <a:r>
                        <a:rPr lang="es-ES" dirty="0" smtClean="0"/>
                        <a:t>.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Otras</a:t>
                      </a:r>
                      <a:r>
                        <a:rPr lang="es-ES" baseline="0" dirty="0" smtClean="0"/>
                        <a:t> </a:t>
                      </a:r>
                      <a:r>
                        <a:rPr lang="es-ES" baseline="0" dirty="0" err="1" smtClean="0"/>
                        <a:t>Asoc</a:t>
                      </a:r>
                      <a:r>
                        <a:rPr lang="es-ES" baseline="0" dirty="0" smtClean="0"/>
                        <a:t>.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Demandas población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681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8331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459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3225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20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6577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532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94722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92767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SOCIOLOGÍA APLICADA (PRÁCTICAS)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4.- RECURSOS</a:t>
            </a:r>
          </a:p>
          <a:p>
            <a:pPr lvl="1"/>
            <a:r>
              <a:rPr lang="es-ES" dirty="0" smtClean="0"/>
              <a:t>Inventario de recursos presentes en el territorio para paliar las necesidades básicas de la población</a:t>
            </a:r>
          </a:p>
          <a:p>
            <a:pPr lvl="2"/>
            <a:r>
              <a:rPr lang="es-ES" dirty="0" smtClean="0"/>
              <a:t>Sistema de </a:t>
            </a:r>
            <a:r>
              <a:rPr lang="es-ES" dirty="0"/>
              <a:t>s</a:t>
            </a:r>
            <a:r>
              <a:rPr lang="es-ES" dirty="0" smtClean="0"/>
              <a:t>alud</a:t>
            </a:r>
          </a:p>
          <a:p>
            <a:pPr lvl="2"/>
            <a:r>
              <a:rPr lang="es-ES" dirty="0" smtClean="0"/>
              <a:t>Sistema educativo</a:t>
            </a:r>
          </a:p>
          <a:p>
            <a:pPr lvl="2"/>
            <a:r>
              <a:rPr lang="es-ES" dirty="0" smtClean="0"/>
              <a:t>Servicios sociales</a:t>
            </a:r>
          </a:p>
          <a:p>
            <a:pPr lvl="2"/>
            <a:r>
              <a:rPr lang="es-ES" dirty="0" smtClean="0"/>
              <a:t>Otros</a:t>
            </a:r>
          </a:p>
          <a:p>
            <a:pPr lvl="3"/>
            <a:r>
              <a:rPr lang="es-ES" dirty="0" smtClean="0"/>
              <a:t>Banca y comercio</a:t>
            </a:r>
          </a:p>
          <a:p>
            <a:pPr lvl="3"/>
            <a:r>
              <a:rPr lang="es-ES" dirty="0" smtClean="0"/>
              <a:t>Acceso a Internet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621741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SOCIOLOGÍA APLICADA (PRÁCTICAS)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Servicios de Salud</a:t>
            </a:r>
          </a:p>
          <a:p>
            <a:pPr lvl="1"/>
            <a:r>
              <a:rPr lang="es-ES" dirty="0" smtClean="0"/>
              <a:t>Sistema público (datos SERGAS por zonas de Salud)</a:t>
            </a:r>
          </a:p>
          <a:p>
            <a:pPr lvl="2"/>
            <a:r>
              <a:rPr lang="es-ES" dirty="0" smtClean="0"/>
              <a:t>Hospitales  comarcales/provinciales de referencia</a:t>
            </a:r>
          </a:p>
          <a:p>
            <a:pPr lvl="2"/>
            <a:r>
              <a:rPr lang="es-ES" dirty="0" smtClean="0"/>
              <a:t>Puntos de Atención Continua (</a:t>
            </a:r>
            <a:r>
              <a:rPr lang="es-ES" dirty="0" err="1" smtClean="0"/>
              <a:t>PACs</a:t>
            </a:r>
            <a:r>
              <a:rPr lang="es-ES" dirty="0" smtClean="0"/>
              <a:t> de especialidades)</a:t>
            </a:r>
          </a:p>
          <a:p>
            <a:pPr lvl="2"/>
            <a:r>
              <a:rPr lang="es-ES" dirty="0" smtClean="0"/>
              <a:t>Especialidades</a:t>
            </a:r>
          </a:p>
          <a:p>
            <a:pPr lvl="2"/>
            <a:r>
              <a:rPr lang="es-ES" dirty="0" smtClean="0"/>
              <a:t>Atención primaria (Consultorios)</a:t>
            </a:r>
          </a:p>
          <a:p>
            <a:pPr lvl="1"/>
            <a:r>
              <a:rPr lang="es-ES" dirty="0" smtClean="0"/>
              <a:t>Sistema privado</a:t>
            </a:r>
          </a:p>
          <a:p>
            <a:pPr lvl="2"/>
            <a:r>
              <a:rPr lang="es-ES" dirty="0" smtClean="0"/>
              <a:t>Clínicas privadas</a:t>
            </a:r>
          </a:p>
          <a:p>
            <a:pPr lvl="2"/>
            <a:r>
              <a:rPr lang="es-ES" dirty="0" smtClean="0"/>
              <a:t>Clínicas dentales</a:t>
            </a:r>
          </a:p>
          <a:p>
            <a:pPr lvl="2"/>
            <a:r>
              <a:rPr lang="es-ES" dirty="0" smtClean="0"/>
              <a:t>Farmacias</a:t>
            </a:r>
          </a:p>
          <a:p>
            <a:pPr marL="914400" lvl="2" indent="0">
              <a:buNone/>
            </a:pPr>
            <a:endParaRPr lang="es-ES" dirty="0"/>
          </a:p>
          <a:p>
            <a:pPr marL="914400" lvl="2" indent="0">
              <a:buNone/>
            </a:pPr>
            <a:r>
              <a:rPr lang="es-ES" dirty="0" smtClean="0"/>
              <a:t>Ubicar en el mapa de la comarca para visualizar su distribución</a:t>
            </a:r>
          </a:p>
          <a:p>
            <a:pPr marL="914400" lvl="2" indent="0">
              <a:buNone/>
            </a:pPr>
            <a:r>
              <a:rPr lang="es-ES" dirty="0" smtClean="0"/>
              <a:t>Volcar datos en la matriz de recursos correspondiente</a:t>
            </a:r>
          </a:p>
          <a:p>
            <a:pPr lvl="2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812082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SOCIOLOGÍA APLICADA (PRÁCTICAS)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Ejemplo de matriz de recursos del sistema de salud</a:t>
            </a:r>
          </a:p>
          <a:p>
            <a:pPr lvl="1"/>
            <a:r>
              <a:rPr lang="es-ES" dirty="0" smtClean="0"/>
              <a:t>COMARCA: </a:t>
            </a:r>
          </a:p>
          <a:p>
            <a:pPr lvl="1"/>
            <a:endParaRPr lang="es-ES" dirty="0"/>
          </a:p>
          <a:p>
            <a:pPr lvl="1"/>
            <a:endParaRPr lang="es-ES" dirty="0" smtClean="0"/>
          </a:p>
          <a:p>
            <a:pPr lvl="1"/>
            <a:endParaRPr lang="es-ES" dirty="0"/>
          </a:p>
          <a:p>
            <a:pPr lvl="1"/>
            <a:endParaRPr lang="es-ES" dirty="0" smtClean="0"/>
          </a:p>
          <a:p>
            <a:pPr lvl="1"/>
            <a:endParaRPr lang="es-ES" dirty="0"/>
          </a:p>
          <a:p>
            <a:pPr lvl="1"/>
            <a:endParaRPr lang="es-ES" dirty="0" smtClean="0"/>
          </a:p>
          <a:p>
            <a:pPr lvl="1"/>
            <a:endParaRPr lang="es-ES" dirty="0"/>
          </a:p>
          <a:p>
            <a:pPr lvl="1"/>
            <a:r>
              <a:rPr lang="es-ES" dirty="0" smtClean="0"/>
              <a:t>Reseñar datos como nº de plazas, personal, especialidades, etc. </a:t>
            </a:r>
            <a:endParaRPr lang="es-ES" dirty="0"/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6337122"/>
              </p:ext>
            </p:extLst>
          </p:nvPr>
        </p:nvGraphicFramePr>
        <p:xfrm>
          <a:off x="838201" y="3068012"/>
          <a:ext cx="9255758" cy="19842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0576">
                  <a:extLst>
                    <a:ext uri="{9D8B030D-6E8A-4147-A177-3AD203B41FA5}">
                      <a16:colId xmlns:a16="http://schemas.microsoft.com/office/drawing/2014/main" val="3912877955"/>
                    </a:ext>
                  </a:extLst>
                </a:gridCol>
                <a:gridCol w="1095760">
                  <a:extLst>
                    <a:ext uri="{9D8B030D-6E8A-4147-A177-3AD203B41FA5}">
                      <a16:colId xmlns:a16="http://schemas.microsoft.com/office/drawing/2014/main" val="1176743605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822468872"/>
                    </a:ext>
                  </a:extLst>
                </a:gridCol>
                <a:gridCol w="1237342">
                  <a:extLst>
                    <a:ext uri="{9D8B030D-6E8A-4147-A177-3AD203B41FA5}">
                      <a16:colId xmlns:a16="http://schemas.microsoft.com/office/drawing/2014/main" val="227235063"/>
                    </a:ext>
                  </a:extLst>
                </a:gridCol>
                <a:gridCol w="931092">
                  <a:extLst>
                    <a:ext uri="{9D8B030D-6E8A-4147-A177-3AD203B41FA5}">
                      <a16:colId xmlns:a16="http://schemas.microsoft.com/office/drawing/2014/main" val="1698378185"/>
                    </a:ext>
                  </a:extLst>
                </a:gridCol>
                <a:gridCol w="1172028">
                  <a:extLst>
                    <a:ext uri="{9D8B030D-6E8A-4147-A177-3AD203B41FA5}">
                      <a16:colId xmlns:a16="http://schemas.microsoft.com/office/drawing/2014/main" val="1840861411"/>
                    </a:ext>
                  </a:extLst>
                </a:gridCol>
                <a:gridCol w="1309915">
                  <a:extLst>
                    <a:ext uri="{9D8B030D-6E8A-4147-A177-3AD203B41FA5}">
                      <a16:colId xmlns:a16="http://schemas.microsoft.com/office/drawing/2014/main" val="2090034178"/>
                    </a:ext>
                  </a:extLst>
                </a:gridCol>
                <a:gridCol w="793205">
                  <a:extLst>
                    <a:ext uri="{9D8B030D-6E8A-4147-A177-3AD203B41FA5}">
                      <a16:colId xmlns:a16="http://schemas.microsoft.com/office/drawing/2014/main" val="2532152112"/>
                    </a:ext>
                  </a:extLst>
                </a:gridCol>
              </a:tblGrid>
              <a:tr h="724698">
                <a:tc>
                  <a:txBody>
                    <a:bodyPr/>
                    <a:lstStyle/>
                    <a:p>
                      <a:r>
                        <a:rPr lang="es-ES" dirty="0" smtClean="0"/>
                        <a:t>Concello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At. primaria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Especialidades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Hospital</a:t>
                      </a:r>
                    </a:p>
                    <a:p>
                      <a:r>
                        <a:rPr lang="es-ES" dirty="0" smtClean="0"/>
                        <a:t>referencia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Clínicas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Dentistas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Farmacias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Otros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307906"/>
                  </a:ext>
                </a:extLst>
              </a:tr>
              <a:tr h="419865">
                <a:tc>
                  <a:txBody>
                    <a:bodyPr/>
                    <a:lstStyle/>
                    <a:p>
                      <a:r>
                        <a:rPr lang="es-ES" dirty="0" smtClean="0"/>
                        <a:t>Público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707024"/>
                  </a:ext>
                </a:extLst>
              </a:tr>
              <a:tr h="419865">
                <a:tc>
                  <a:txBody>
                    <a:bodyPr/>
                    <a:lstStyle/>
                    <a:p>
                      <a:r>
                        <a:rPr lang="es-ES" dirty="0" smtClean="0"/>
                        <a:t>Privado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866704"/>
                  </a:ext>
                </a:extLst>
              </a:tr>
              <a:tr h="419865">
                <a:tc>
                  <a:txBody>
                    <a:bodyPr/>
                    <a:lstStyle/>
                    <a:p>
                      <a:r>
                        <a:rPr lang="es-ES" dirty="0" smtClean="0"/>
                        <a:t>Concertado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9943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92865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SOCIOLOGÍA APLICADA (PRÁCTICAS)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Sistema educativo (datos de la </a:t>
            </a:r>
            <a:r>
              <a:rPr lang="es-ES" dirty="0" err="1"/>
              <a:t>C</a:t>
            </a:r>
            <a:r>
              <a:rPr lang="es-ES" dirty="0" err="1" smtClean="0"/>
              <a:t>onsellería</a:t>
            </a:r>
            <a:r>
              <a:rPr lang="es-ES" dirty="0" smtClean="0"/>
              <a:t> de educación)</a:t>
            </a:r>
          </a:p>
          <a:p>
            <a:pPr lvl="1"/>
            <a:r>
              <a:rPr lang="es-ES" dirty="0" smtClean="0"/>
              <a:t>Educación infantil</a:t>
            </a:r>
          </a:p>
          <a:p>
            <a:pPr lvl="1"/>
            <a:r>
              <a:rPr lang="es-ES" dirty="0" smtClean="0"/>
              <a:t>Educación primaria</a:t>
            </a:r>
          </a:p>
          <a:p>
            <a:pPr lvl="1"/>
            <a:r>
              <a:rPr lang="es-ES" dirty="0" smtClean="0"/>
              <a:t>Educación secundaria</a:t>
            </a:r>
          </a:p>
          <a:p>
            <a:pPr lvl="2"/>
            <a:r>
              <a:rPr lang="es-ES" dirty="0" smtClean="0"/>
              <a:t>ESO</a:t>
            </a:r>
          </a:p>
          <a:p>
            <a:pPr lvl="2"/>
            <a:r>
              <a:rPr lang="es-ES" dirty="0" smtClean="0"/>
              <a:t>Bachillerato</a:t>
            </a:r>
          </a:p>
          <a:p>
            <a:pPr lvl="2"/>
            <a:r>
              <a:rPr lang="es-ES" dirty="0" smtClean="0"/>
              <a:t>FP</a:t>
            </a:r>
          </a:p>
          <a:p>
            <a:pPr lvl="1"/>
            <a:r>
              <a:rPr lang="es-ES" dirty="0" smtClean="0"/>
              <a:t>Centros universitarios más cercanos</a:t>
            </a:r>
          </a:p>
          <a:p>
            <a:pPr marL="457200" lvl="1" indent="0">
              <a:buNone/>
            </a:pPr>
            <a:r>
              <a:rPr lang="es-ES" dirty="0" smtClean="0"/>
              <a:t>Diferenciar entre centros públicos/privados y concertados</a:t>
            </a:r>
          </a:p>
          <a:p>
            <a:pPr marL="457200" lvl="1" indent="0">
              <a:buNone/>
            </a:pPr>
            <a:r>
              <a:rPr lang="es-ES" dirty="0" smtClean="0"/>
              <a:t>Ubicar en mapa comarcal para ver mejor su distribución en el espacio</a:t>
            </a:r>
          </a:p>
          <a:p>
            <a:pPr marL="457200" lvl="1" indent="0">
              <a:buNone/>
            </a:pPr>
            <a:r>
              <a:rPr lang="es-ES" dirty="0" err="1" smtClean="0"/>
              <a:t>Volvar</a:t>
            </a:r>
            <a:r>
              <a:rPr lang="es-ES" dirty="0" smtClean="0"/>
              <a:t> datos en la matriz correspondiente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702334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SOCIOLOGÍA APLICADA (PRÁCTICAS</a:t>
            </a:r>
            <a:r>
              <a:rPr lang="es-ES" dirty="0" smtClean="0"/>
              <a:t>)</a:t>
            </a:r>
            <a:endParaRPr lang="es-ES" dirty="0"/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Ejemplo de matriz de recursos del sistema educativo</a:t>
            </a:r>
          </a:p>
          <a:p>
            <a:r>
              <a:rPr lang="es-ES" dirty="0" smtClean="0"/>
              <a:t>COMARCA:</a:t>
            </a:r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r>
              <a:rPr lang="es-ES" dirty="0" smtClean="0"/>
              <a:t>Ubicar en el mapa comarcal</a:t>
            </a:r>
          </a:p>
          <a:p>
            <a:r>
              <a:rPr lang="es-ES" dirty="0" smtClean="0"/>
              <a:t>Reseñar número de plazas, profesorado, estudios impartidos, etc.</a:t>
            </a:r>
          </a:p>
          <a:p>
            <a:endParaRPr lang="es-ES" dirty="0"/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1468347"/>
              </p:ext>
            </p:extLst>
          </p:nvPr>
        </p:nvGraphicFramePr>
        <p:xfrm>
          <a:off x="1182914" y="3259614"/>
          <a:ext cx="8128001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5966">
                  <a:extLst>
                    <a:ext uri="{9D8B030D-6E8A-4147-A177-3AD203B41FA5}">
                      <a16:colId xmlns:a16="http://schemas.microsoft.com/office/drawing/2014/main" val="3450894049"/>
                    </a:ext>
                  </a:extLst>
                </a:gridCol>
                <a:gridCol w="1293223">
                  <a:extLst>
                    <a:ext uri="{9D8B030D-6E8A-4147-A177-3AD203B41FA5}">
                      <a16:colId xmlns:a16="http://schemas.microsoft.com/office/drawing/2014/main" val="1126951946"/>
                    </a:ext>
                  </a:extLst>
                </a:gridCol>
                <a:gridCol w="1071154">
                  <a:extLst>
                    <a:ext uri="{9D8B030D-6E8A-4147-A177-3AD203B41FA5}">
                      <a16:colId xmlns:a16="http://schemas.microsoft.com/office/drawing/2014/main" val="1969049969"/>
                    </a:ext>
                  </a:extLst>
                </a:gridCol>
                <a:gridCol w="994229">
                  <a:extLst>
                    <a:ext uri="{9D8B030D-6E8A-4147-A177-3AD203B41FA5}">
                      <a16:colId xmlns:a16="http://schemas.microsoft.com/office/drawing/2014/main" val="1813205354"/>
                    </a:ext>
                  </a:extLst>
                </a:gridCol>
                <a:gridCol w="1344023">
                  <a:extLst>
                    <a:ext uri="{9D8B030D-6E8A-4147-A177-3AD203B41FA5}">
                      <a16:colId xmlns:a16="http://schemas.microsoft.com/office/drawing/2014/main" val="2184366676"/>
                    </a:ext>
                  </a:extLst>
                </a:gridCol>
                <a:gridCol w="757645">
                  <a:extLst>
                    <a:ext uri="{9D8B030D-6E8A-4147-A177-3AD203B41FA5}">
                      <a16:colId xmlns:a16="http://schemas.microsoft.com/office/drawing/2014/main" val="1374258734"/>
                    </a:ext>
                  </a:extLst>
                </a:gridCol>
                <a:gridCol w="1381761">
                  <a:extLst>
                    <a:ext uri="{9D8B030D-6E8A-4147-A177-3AD203B41FA5}">
                      <a16:colId xmlns:a16="http://schemas.microsoft.com/office/drawing/2014/main" val="21794133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Concello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Infantil/Gª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Primaria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ESO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Bachillerato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FP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Universidad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172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Público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8498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Privado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390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Concertado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3937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53914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SOCIOLOGÍA APLICADA (PRÁCTICAS)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Servicios sociales (contactar con UTS o consultar el </a:t>
            </a:r>
            <a:r>
              <a:rPr lang="es-ES" dirty="0" err="1" smtClean="0"/>
              <a:t>mattias</a:t>
            </a:r>
            <a:r>
              <a:rPr lang="es-ES" dirty="0" smtClean="0"/>
              <a:t>)</a:t>
            </a:r>
          </a:p>
          <a:p>
            <a:pPr lvl="1"/>
            <a:r>
              <a:rPr lang="es-ES" dirty="0" smtClean="0"/>
              <a:t>Atención primaria</a:t>
            </a:r>
          </a:p>
          <a:p>
            <a:pPr lvl="1"/>
            <a:r>
              <a:rPr lang="es-ES" dirty="0" smtClean="0"/>
              <a:t>Especializados</a:t>
            </a:r>
          </a:p>
          <a:p>
            <a:pPr lvl="1"/>
            <a:r>
              <a:rPr lang="es-ES" dirty="0" smtClean="0"/>
              <a:t>Equipamientos</a:t>
            </a:r>
            <a:endParaRPr lang="es-ES" dirty="0"/>
          </a:p>
          <a:p>
            <a:pPr lvl="2"/>
            <a:r>
              <a:rPr lang="es-ES" dirty="0" smtClean="0"/>
              <a:t>Residencias</a:t>
            </a:r>
          </a:p>
          <a:p>
            <a:pPr lvl="2"/>
            <a:r>
              <a:rPr lang="es-ES" dirty="0" smtClean="0"/>
              <a:t>C. de día</a:t>
            </a:r>
          </a:p>
          <a:p>
            <a:pPr lvl="2"/>
            <a:r>
              <a:rPr lang="es-ES" dirty="0" smtClean="0"/>
              <a:t>Otros</a:t>
            </a:r>
          </a:p>
          <a:p>
            <a:pPr lvl="1"/>
            <a:r>
              <a:rPr lang="es-ES" dirty="0" smtClean="0"/>
              <a:t>Programas en funcionamiento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184644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SOCIOLOGÍA APLICADA (PRÁCTICAS)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Cubrir una ‘ficha’ por </a:t>
            </a:r>
            <a:r>
              <a:rPr lang="es-ES" dirty="0" err="1" smtClean="0"/>
              <a:t>concello</a:t>
            </a:r>
            <a:endParaRPr lang="es-ES" dirty="0" smtClean="0"/>
          </a:p>
          <a:p>
            <a:pPr marL="0" indent="0">
              <a:buNone/>
            </a:pPr>
            <a:r>
              <a:rPr lang="es-ES" dirty="0"/>
              <a:t>	</a:t>
            </a:r>
            <a:r>
              <a:rPr lang="es-ES" dirty="0" smtClean="0"/>
              <a:t>Ejemplo de matriz de volcado de información</a:t>
            </a:r>
            <a:endParaRPr lang="es-ES" dirty="0"/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5597601"/>
              </p:ext>
            </p:extLst>
          </p:nvPr>
        </p:nvGraphicFramePr>
        <p:xfrm>
          <a:off x="838196" y="2809724"/>
          <a:ext cx="10265232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3154">
                  <a:extLst>
                    <a:ext uri="{9D8B030D-6E8A-4147-A177-3AD203B41FA5}">
                      <a16:colId xmlns:a16="http://schemas.microsoft.com/office/drawing/2014/main" val="1284288304"/>
                    </a:ext>
                  </a:extLst>
                </a:gridCol>
                <a:gridCol w="1283154">
                  <a:extLst>
                    <a:ext uri="{9D8B030D-6E8A-4147-A177-3AD203B41FA5}">
                      <a16:colId xmlns:a16="http://schemas.microsoft.com/office/drawing/2014/main" val="2346254867"/>
                    </a:ext>
                  </a:extLst>
                </a:gridCol>
                <a:gridCol w="1283154">
                  <a:extLst>
                    <a:ext uri="{9D8B030D-6E8A-4147-A177-3AD203B41FA5}">
                      <a16:colId xmlns:a16="http://schemas.microsoft.com/office/drawing/2014/main" val="2327949271"/>
                    </a:ext>
                  </a:extLst>
                </a:gridCol>
                <a:gridCol w="1283154">
                  <a:extLst>
                    <a:ext uri="{9D8B030D-6E8A-4147-A177-3AD203B41FA5}">
                      <a16:colId xmlns:a16="http://schemas.microsoft.com/office/drawing/2014/main" val="1484985771"/>
                    </a:ext>
                  </a:extLst>
                </a:gridCol>
                <a:gridCol w="1283154">
                  <a:extLst>
                    <a:ext uri="{9D8B030D-6E8A-4147-A177-3AD203B41FA5}">
                      <a16:colId xmlns:a16="http://schemas.microsoft.com/office/drawing/2014/main" val="789664280"/>
                    </a:ext>
                  </a:extLst>
                </a:gridCol>
                <a:gridCol w="1283154">
                  <a:extLst>
                    <a:ext uri="{9D8B030D-6E8A-4147-A177-3AD203B41FA5}">
                      <a16:colId xmlns:a16="http://schemas.microsoft.com/office/drawing/2014/main" val="280072650"/>
                    </a:ext>
                  </a:extLst>
                </a:gridCol>
                <a:gridCol w="1283154">
                  <a:extLst>
                    <a:ext uri="{9D8B030D-6E8A-4147-A177-3AD203B41FA5}">
                      <a16:colId xmlns:a16="http://schemas.microsoft.com/office/drawing/2014/main" val="1136304746"/>
                    </a:ext>
                  </a:extLst>
                </a:gridCol>
                <a:gridCol w="1283154">
                  <a:extLst>
                    <a:ext uri="{9D8B030D-6E8A-4147-A177-3AD203B41FA5}">
                      <a16:colId xmlns:a16="http://schemas.microsoft.com/office/drawing/2014/main" val="23886891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Concello x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A. Primaria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Ss. </a:t>
                      </a:r>
                      <a:r>
                        <a:rPr lang="es-ES" dirty="0" err="1" smtClean="0"/>
                        <a:t>Espec</a:t>
                      </a:r>
                      <a:r>
                        <a:rPr lang="es-ES" dirty="0" smtClean="0"/>
                        <a:t>.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Residencias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C. De Día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Programas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Otros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2310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Personal</a:t>
                      </a:r>
                      <a:r>
                        <a:rPr lang="es-ES" baseline="0" dirty="0" smtClean="0"/>
                        <a:t> a cargo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739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Nº</a:t>
                      </a:r>
                      <a:r>
                        <a:rPr lang="es-ES" baseline="0" dirty="0" smtClean="0"/>
                        <a:t> plazas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953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Usuarios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0314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Otros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23700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07651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SOCIOLOGÍA APLICADA (PRÁCTICAS)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5.- Propuesta de intervención</a:t>
            </a:r>
          </a:p>
          <a:p>
            <a:pPr lvl="1"/>
            <a:r>
              <a:rPr lang="es-ES" dirty="0" smtClean="0"/>
              <a:t>Hacer matriz DAFO</a:t>
            </a:r>
            <a:endParaRPr lang="es-ES" dirty="0"/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6015735"/>
              </p:ext>
            </p:extLst>
          </p:nvPr>
        </p:nvGraphicFramePr>
        <p:xfrm>
          <a:off x="1612276" y="3357935"/>
          <a:ext cx="8128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2921783211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936623724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962470215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990059481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6996459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Debilidades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Amenazas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Fortalezas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Oportunidades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486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Comarca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600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Concello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277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“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4997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“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84324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37054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SOCIOLOGÍA APLICADA (PRÁCTICAS)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Identificar principales problemas</a:t>
            </a:r>
          </a:p>
          <a:p>
            <a:pPr lvl="1"/>
            <a:r>
              <a:rPr lang="es-ES" dirty="0" smtClean="0"/>
              <a:t>Por ayuntamientos</a:t>
            </a:r>
          </a:p>
          <a:p>
            <a:pPr lvl="1"/>
            <a:r>
              <a:rPr lang="es-ES" dirty="0" smtClean="0"/>
              <a:t>Por sectores de población</a:t>
            </a:r>
          </a:p>
          <a:p>
            <a:pPr lvl="1"/>
            <a:r>
              <a:rPr lang="es-ES" dirty="0" smtClean="0"/>
              <a:t>Problemas comunes</a:t>
            </a:r>
          </a:p>
          <a:p>
            <a:pPr lvl="1"/>
            <a:r>
              <a:rPr lang="es-ES" dirty="0" smtClean="0"/>
              <a:t>Sectores o ayuntamientos más proactivos</a:t>
            </a:r>
          </a:p>
          <a:p>
            <a:pPr lvl="1"/>
            <a:endParaRPr lang="es-ES" dirty="0"/>
          </a:p>
          <a:p>
            <a:pPr lvl="1"/>
            <a:r>
              <a:rPr lang="es-ES" dirty="0" smtClean="0"/>
              <a:t>Elegir un Problema principal</a:t>
            </a:r>
          </a:p>
          <a:p>
            <a:pPr lvl="1"/>
            <a:endParaRPr lang="es-ES" dirty="0"/>
          </a:p>
        </p:txBody>
      </p:sp>
      <p:sp>
        <p:nvSpPr>
          <p:cNvPr id="4" name="Flecha abajo 3"/>
          <p:cNvSpPr/>
          <p:nvPr/>
        </p:nvSpPr>
        <p:spPr>
          <a:xfrm>
            <a:off x="2818151" y="3837482"/>
            <a:ext cx="224852" cy="40473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34212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SOCIOLOGÍA APLICADA (PRÁCTICAS)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Identificar presuntos interesados (o a implicar) en el abordaje del problema</a:t>
            </a:r>
          </a:p>
          <a:p>
            <a:endParaRPr lang="es-ES" dirty="0" smtClean="0"/>
          </a:p>
          <a:p>
            <a:pPr lvl="1"/>
            <a:r>
              <a:rPr lang="es-ES" dirty="0" smtClean="0"/>
              <a:t>Recursos</a:t>
            </a:r>
          </a:p>
          <a:p>
            <a:pPr lvl="1"/>
            <a:r>
              <a:rPr lang="es-ES" dirty="0" smtClean="0"/>
              <a:t>Tejido asociativo</a:t>
            </a:r>
          </a:p>
          <a:p>
            <a:pPr lvl="1"/>
            <a:r>
              <a:rPr lang="es-ES" dirty="0" smtClean="0"/>
              <a:t>Instituciones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200995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SOCIOLOGÍA APLICADA (PRÁCTICAS)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Plantear objetivos a alcanzar</a:t>
            </a:r>
          </a:p>
          <a:p>
            <a:endParaRPr lang="es-ES" dirty="0" smtClean="0"/>
          </a:p>
          <a:p>
            <a:pPr lvl="1"/>
            <a:r>
              <a:rPr lang="es-ES" dirty="0" smtClean="0"/>
              <a:t>A corto plazo: inicio de la intervención</a:t>
            </a:r>
          </a:p>
          <a:p>
            <a:pPr lvl="1"/>
            <a:r>
              <a:rPr lang="es-ES" dirty="0" smtClean="0"/>
              <a:t>A medio y largo plazo: objetivo final de la misma a través de qué medios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865042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SOCIOLOGÍA APLICADA (PRÁCTICAS)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Proponer actividades a iniciar para el abordaje en común</a:t>
            </a:r>
          </a:p>
          <a:p>
            <a:pPr lvl="1"/>
            <a:r>
              <a:rPr lang="es-ES" dirty="0" smtClean="0"/>
              <a:t>Reuniones (censo de problemas)</a:t>
            </a:r>
          </a:p>
          <a:p>
            <a:pPr lvl="1"/>
            <a:r>
              <a:rPr lang="es-ES" dirty="0" smtClean="0"/>
              <a:t>Entrevistas</a:t>
            </a:r>
          </a:p>
          <a:p>
            <a:pPr lvl="1"/>
            <a:r>
              <a:rPr lang="es-ES" dirty="0" smtClean="0"/>
              <a:t>Grupos de debate</a:t>
            </a:r>
          </a:p>
          <a:p>
            <a:pPr lvl="1"/>
            <a:r>
              <a:rPr lang="es-ES" dirty="0" smtClean="0"/>
              <a:t>Etc…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009304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SOCIOLOGÍA APLICADA (PRÁCTICAS)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Establecer indicadores de evaluación de la intervención</a:t>
            </a:r>
          </a:p>
          <a:p>
            <a:pPr lvl="1"/>
            <a:r>
              <a:rPr lang="es-ES" dirty="0" smtClean="0"/>
              <a:t>Comparar situación de base (actual) con la alcanzada tras un período de tiempo</a:t>
            </a:r>
          </a:p>
          <a:p>
            <a:pPr lvl="1"/>
            <a:r>
              <a:rPr lang="es-ES" dirty="0" err="1" smtClean="0"/>
              <a:t>P.e</a:t>
            </a:r>
            <a:r>
              <a:rPr lang="es-ES" dirty="0" smtClean="0"/>
              <a:t>.: Implicación de la población (crecimiento del tejido asociativo)</a:t>
            </a:r>
          </a:p>
          <a:p>
            <a:pPr lvl="2"/>
            <a:r>
              <a:rPr lang="es-ES" dirty="0" smtClean="0"/>
              <a:t>Consecución de alguno de los objetivos</a:t>
            </a:r>
          </a:p>
          <a:p>
            <a:pPr lvl="3"/>
            <a:r>
              <a:rPr lang="es-ES" dirty="0" smtClean="0"/>
              <a:t>Cuantificables</a:t>
            </a:r>
          </a:p>
          <a:p>
            <a:pPr marL="1371600" lvl="3" indent="0">
              <a:buNone/>
            </a:pPr>
            <a:r>
              <a:rPr lang="es-ES"/>
              <a:t>	</a:t>
            </a:r>
            <a:r>
              <a:rPr lang="es-ES" smtClean="0"/>
              <a:t>y/o</a:t>
            </a:r>
            <a:endParaRPr lang="es-ES" dirty="0" smtClean="0"/>
          </a:p>
          <a:p>
            <a:pPr lvl="3"/>
            <a:r>
              <a:rPr lang="es-ES" dirty="0" smtClean="0"/>
              <a:t>Verificables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249300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394</TotalTime>
  <Words>1395</Words>
  <Application>Microsoft Office PowerPoint</Application>
  <PresentationFormat>Panorámica</PresentationFormat>
  <Paragraphs>359</Paragraphs>
  <Slides>34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34</vt:i4>
      </vt:variant>
    </vt:vector>
  </HeadingPairs>
  <TitlesOfParts>
    <vt:vector size="38" baseType="lpstr">
      <vt:lpstr>Arial</vt:lpstr>
      <vt:lpstr>Calibri</vt:lpstr>
      <vt:lpstr>Calibri Light</vt:lpstr>
      <vt:lpstr>Tema de Office</vt:lpstr>
      <vt:lpstr>SOCIOLOGÍA APLICADA (PRÁCTICAS)</vt:lpstr>
      <vt:lpstr>SOCIOLOGÍA APLICADA (PRÁCTICAS)</vt:lpstr>
      <vt:lpstr>SOCIOLOGÍA APLICADA (PRÁCTICAS)</vt:lpstr>
      <vt:lpstr>SOCIOLOGÍA APLICADA (PRÁCTICAS)</vt:lpstr>
      <vt:lpstr>SOCIOLOGÍA APLICADA (PRÁCTICAS)</vt:lpstr>
      <vt:lpstr>SOCIOLOGÍA APLICADA (PRÁCTICAS)</vt:lpstr>
      <vt:lpstr>SOCIOLOGÍA APLICADA (PRÁCTICAS)</vt:lpstr>
      <vt:lpstr>SOCIOLOGÍA APLICADA (PRÁCTICAS)</vt:lpstr>
      <vt:lpstr>SOCIOLOGÍA APLICADA (PRÁCTICAS)</vt:lpstr>
      <vt:lpstr>SOCIOLOGÍA APLICADA (PRÁCTICAS)</vt:lpstr>
      <vt:lpstr>SOCIOLOGÍA APLICADA (PRÁCTICAS)</vt:lpstr>
      <vt:lpstr>SOCIOLOGÍA APLICADA (PRÁCTICAS)</vt:lpstr>
      <vt:lpstr>SOCIOLOGÍA APLICADA (PRÁCTICAS)</vt:lpstr>
      <vt:lpstr>SOCIOLOGÍA APLICADA (PRÁCTICAS)</vt:lpstr>
      <vt:lpstr>SOCIOLOGÍA APLICADA (PRÁCTICAS)</vt:lpstr>
      <vt:lpstr>SOCIOLOGÍA APLICADA (PRÁCTICAS)</vt:lpstr>
      <vt:lpstr>SOCIOLOGÍA APLICADA (PRÁCTICAS)</vt:lpstr>
      <vt:lpstr>SOCIOLOGÍA APLICADA (PRÁCTICAS)</vt:lpstr>
      <vt:lpstr>SOCIOLOGÍA APLICADA (PRÁCTICAS)</vt:lpstr>
      <vt:lpstr>SOCIOLOGÍA APLICADA (PRÁCTICAS)</vt:lpstr>
      <vt:lpstr>SOCIOLOGÍA APLICADA (PRÁCTICAS)</vt:lpstr>
      <vt:lpstr>SOCIOLOGÍA APLICADA (PRÁCTICAS)</vt:lpstr>
      <vt:lpstr>SOCIOLOGÍA APLICADA (PRÁCTICAS)</vt:lpstr>
      <vt:lpstr>SOCIOLOGÍA APLICADA (PRÁCTICAS)</vt:lpstr>
      <vt:lpstr>SOCIOLOGÍA APLICADA (PRÁCTICAS)</vt:lpstr>
      <vt:lpstr>SOCIOLOGÍA APLICADA (PRÁCTICAS)</vt:lpstr>
      <vt:lpstr>SOCIOLOGÍA APLICADA (PRÁCTICAS)</vt:lpstr>
      <vt:lpstr>SOCIOLOGÍA APLICADA (PRÁCTICAS)</vt:lpstr>
      <vt:lpstr>SOCIOLOGÍA APLICADA (PRÁCTICAS)</vt:lpstr>
      <vt:lpstr>SOCIOLOGÍA APLICADA (PRÁCTICAS)</vt:lpstr>
      <vt:lpstr>SOCIOLOGÍA APLICADA (PRÁCTICAS)</vt:lpstr>
      <vt:lpstr>SOCIOLOGÍA APLICADA (PRÁCTICAS)</vt:lpstr>
      <vt:lpstr>SOCIOLOGÍA APLICADA (PRÁCTICAS)</vt:lpstr>
      <vt:lpstr>SOCIOLOGÍA APLICADA (PRÁCTICAS)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SOCIOLOGÍA APLICADA (PRÁCTICAS)</dc:title>
  <dc:creator>Alberto</dc:creator>
  <cp:lastModifiedBy>Alberto</cp:lastModifiedBy>
  <cp:revision>45</cp:revision>
  <dcterms:created xsi:type="dcterms:W3CDTF">2021-01-25T16:58:18Z</dcterms:created>
  <dcterms:modified xsi:type="dcterms:W3CDTF">2021-04-08T10:13:58Z</dcterms:modified>
</cp:coreProperties>
</file>